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7" r:id="rId4"/>
    <p:sldMasterId id="2147483679" r:id="rId5"/>
  </p:sldMasterIdLst>
  <p:notesMasterIdLst>
    <p:notesMasterId r:id="rId31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E4111-A2D8-49C9-9936-8AADFA858BE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E14B2D2-A50F-4366-801C-70624C188092}">
      <dgm:prSet phldrT="[Text]"/>
      <dgm:spPr/>
      <dgm:t>
        <a:bodyPr/>
        <a:lstStyle/>
        <a:p>
          <a:r>
            <a:rPr lang="en-GB" dirty="0" smtClean="0"/>
            <a:t>Assurance</a:t>
          </a:r>
          <a:endParaRPr lang="en-GB" dirty="0"/>
        </a:p>
      </dgm:t>
    </dgm:pt>
    <dgm:pt modelId="{119C261E-3A39-4A93-818B-EA46C9BBED5D}" type="parTrans" cxnId="{A5FDFE57-D896-497E-AB63-82CB9B292D18}">
      <dgm:prSet/>
      <dgm:spPr/>
    </dgm:pt>
    <dgm:pt modelId="{579F29F1-AA07-4070-BC9B-D408E513050B}" type="sibTrans" cxnId="{A5FDFE57-D896-497E-AB63-82CB9B292D18}">
      <dgm:prSet/>
      <dgm:spPr/>
    </dgm:pt>
    <dgm:pt modelId="{735E9DE1-5FA8-488E-8058-87B9488B5C4B}">
      <dgm:prSet phldrT="[Text]"/>
      <dgm:spPr/>
      <dgm:t>
        <a:bodyPr/>
        <a:lstStyle/>
        <a:p>
          <a:r>
            <a:rPr lang="en-GB" dirty="0" smtClean="0"/>
            <a:t>Support</a:t>
          </a:r>
          <a:endParaRPr lang="en-GB" dirty="0"/>
        </a:p>
      </dgm:t>
    </dgm:pt>
    <dgm:pt modelId="{0FD8BF73-CC01-4EFD-86ED-AE9EE2C9FEE9}" type="parTrans" cxnId="{A119D7CC-5364-4AEF-AD0A-BB21C02462E6}">
      <dgm:prSet/>
      <dgm:spPr/>
    </dgm:pt>
    <dgm:pt modelId="{8EFADDD0-0749-46C7-96AF-FBC7A958592F}" type="sibTrans" cxnId="{A119D7CC-5364-4AEF-AD0A-BB21C02462E6}">
      <dgm:prSet/>
      <dgm:spPr/>
    </dgm:pt>
    <dgm:pt modelId="{B396422F-65BF-4F95-996F-08AC82E2E06C}">
      <dgm:prSet phldrT="[Text]"/>
      <dgm:spPr/>
      <dgm:t>
        <a:bodyPr/>
        <a:lstStyle/>
        <a:p>
          <a:r>
            <a:rPr lang="en-GB" dirty="0" smtClean="0"/>
            <a:t> Capability/Capacity to Deliver </a:t>
          </a:r>
          <a:endParaRPr lang="en-GB" dirty="0"/>
        </a:p>
      </dgm:t>
    </dgm:pt>
    <dgm:pt modelId="{E6F64417-AC9A-4C81-858A-8592075D2042}" type="parTrans" cxnId="{F8ACD10E-1CE3-477E-B46C-9BB23410F6AD}">
      <dgm:prSet/>
      <dgm:spPr/>
    </dgm:pt>
    <dgm:pt modelId="{9730DCA0-C1BD-4B79-9C90-EDF70BA48C84}" type="sibTrans" cxnId="{F8ACD10E-1CE3-477E-B46C-9BB23410F6AD}">
      <dgm:prSet/>
      <dgm:spPr/>
    </dgm:pt>
    <dgm:pt modelId="{870C5FB2-BC57-4C5D-A982-C78D671774CA}">
      <dgm:prSet phldrT="[Text]"/>
      <dgm:spPr/>
      <dgm:t>
        <a:bodyPr/>
        <a:lstStyle/>
        <a:p>
          <a:r>
            <a:rPr lang="en-GB" dirty="0" smtClean="0"/>
            <a:t>Principles/Ways of Working</a:t>
          </a:r>
          <a:endParaRPr lang="en-GB" dirty="0"/>
        </a:p>
      </dgm:t>
    </dgm:pt>
    <dgm:pt modelId="{7411C3FB-D1A9-4279-A7C2-90A94BA69B11}" type="parTrans" cxnId="{E092EA45-2012-487E-8F58-1A22F78EB859}">
      <dgm:prSet/>
      <dgm:spPr/>
    </dgm:pt>
    <dgm:pt modelId="{C38F4770-7CFE-4192-B3AC-5F2828DC1015}" type="sibTrans" cxnId="{E092EA45-2012-487E-8F58-1A22F78EB859}">
      <dgm:prSet/>
      <dgm:spPr/>
    </dgm:pt>
    <dgm:pt modelId="{6D2C1C9B-632A-4656-B6E6-60826493A50F}" type="pres">
      <dgm:prSet presAssocID="{C55E4111-A2D8-49C9-9936-8AADFA858BEE}" presName="compositeShape" presStyleCnt="0">
        <dgm:presLayoutVars>
          <dgm:dir/>
          <dgm:resizeHandles/>
        </dgm:presLayoutVars>
      </dgm:prSet>
      <dgm:spPr/>
    </dgm:pt>
    <dgm:pt modelId="{80BE9A45-8FDD-459D-B576-F82B51A86E07}" type="pres">
      <dgm:prSet presAssocID="{C55E4111-A2D8-49C9-9936-8AADFA858BEE}" presName="pyramid" presStyleLbl="node1" presStyleIdx="0" presStyleCnt="1"/>
      <dgm:spPr/>
    </dgm:pt>
    <dgm:pt modelId="{716878B3-5807-4574-BF73-11B066ECBE13}" type="pres">
      <dgm:prSet presAssocID="{C55E4111-A2D8-49C9-9936-8AADFA858BEE}" presName="theList" presStyleCnt="0"/>
      <dgm:spPr/>
    </dgm:pt>
    <dgm:pt modelId="{39F16AFD-4FBB-4E0D-B586-CCC691A0615E}" type="pres">
      <dgm:prSet presAssocID="{BE14B2D2-A50F-4366-801C-70624C18809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D3F601-A04F-4226-B801-59EF11700561}" type="pres">
      <dgm:prSet presAssocID="{BE14B2D2-A50F-4366-801C-70624C188092}" presName="aSpace" presStyleCnt="0"/>
      <dgm:spPr/>
    </dgm:pt>
    <dgm:pt modelId="{070E1717-FF5A-4F1D-9CB9-9C105CC406F9}" type="pres">
      <dgm:prSet presAssocID="{870C5FB2-BC57-4C5D-A982-C78D671774C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2AC63-D448-4393-B76C-48C0154E6C81}" type="pres">
      <dgm:prSet presAssocID="{870C5FB2-BC57-4C5D-A982-C78D671774CA}" presName="aSpace" presStyleCnt="0"/>
      <dgm:spPr/>
    </dgm:pt>
    <dgm:pt modelId="{260BE027-C347-499F-8D01-0F913E39B0CD}" type="pres">
      <dgm:prSet presAssocID="{735E9DE1-5FA8-488E-8058-87B9488B5C4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33885F-499B-4741-A7BB-2D5BEEAEEF67}" type="pres">
      <dgm:prSet presAssocID="{735E9DE1-5FA8-488E-8058-87B9488B5C4B}" presName="aSpace" presStyleCnt="0"/>
      <dgm:spPr/>
    </dgm:pt>
    <dgm:pt modelId="{4FD19DEF-BDF6-4C77-9302-BAA2C064682C}" type="pres">
      <dgm:prSet presAssocID="{B396422F-65BF-4F95-996F-08AC82E2E06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8476FB-996A-40BA-9D79-4CE818DFFF62}" type="pres">
      <dgm:prSet presAssocID="{B396422F-65BF-4F95-996F-08AC82E2E06C}" presName="aSpace" presStyleCnt="0"/>
      <dgm:spPr/>
    </dgm:pt>
  </dgm:ptLst>
  <dgm:cxnLst>
    <dgm:cxn modelId="{A5FDFE57-D896-497E-AB63-82CB9B292D18}" srcId="{C55E4111-A2D8-49C9-9936-8AADFA858BEE}" destId="{BE14B2D2-A50F-4366-801C-70624C188092}" srcOrd="0" destOrd="0" parTransId="{119C261E-3A39-4A93-818B-EA46C9BBED5D}" sibTransId="{579F29F1-AA07-4070-BC9B-D408E513050B}"/>
    <dgm:cxn modelId="{A119D7CC-5364-4AEF-AD0A-BB21C02462E6}" srcId="{C55E4111-A2D8-49C9-9936-8AADFA858BEE}" destId="{735E9DE1-5FA8-488E-8058-87B9488B5C4B}" srcOrd="2" destOrd="0" parTransId="{0FD8BF73-CC01-4EFD-86ED-AE9EE2C9FEE9}" sibTransId="{8EFADDD0-0749-46C7-96AF-FBC7A958592F}"/>
    <dgm:cxn modelId="{CFB70659-242C-4B9A-87C6-5BED3B9084FB}" type="presOf" srcId="{B396422F-65BF-4F95-996F-08AC82E2E06C}" destId="{4FD19DEF-BDF6-4C77-9302-BAA2C064682C}" srcOrd="0" destOrd="0" presId="urn:microsoft.com/office/officeart/2005/8/layout/pyramid2"/>
    <dgm:cxn modelId="{5061163A-BEE2-4485-AE14-F7C4A0B45291}" type="presOf" srcId="{BE14B2D2-A50F-4366-801C-70624C188092}" destId="{39F16AFD-4FBB-4E0D-B586-CCC691A0615E}" srcOrd="0" destOrd="0" presId="urn:microsoft.com/office/officeart/2005/8/layout/pyramid2"/>
    <dgm:cxn modelId="{F8ACD10E-1CE3-477E-B46C-9BB23410F6AD}" srcId="{C55E4111-A2D8-49C9-9936-8AADFA858BEE}" destId="{B396422F-65BF-4F95-996F-08AC82E2E06C}" srcOrd="3" destOrd="0" parTransId="{E6F64417-AC9A-4C81-858A-8592075D2042}" sibTransId="{9730DCA0-C1BD-4B79-9C90-EDF70BA48C84}"/>
    <dgm:cxn modelId="{9B4A37AB-23FA-4184-8B17-104B167EB132}" type="presOf" srcId="{870C5FB2-BC57-4C5D-A982-C78D671774CA}" destId="{070E1717-FF5A-4F1D-9CB9-9C105CC406F9}" srcOrd="0" destOrd="0" presId="urn:microsoft.com/office/officeart/2005/8/layout/pyramid2"/>
    <dgm:cxn modelId="{E092EA45-2012-487E-8F58-1A22F78EB859}" srcId="{C55E4111-A2D8-49C9-9936-8AADFA858BEE}" destId="{870C5FB2-BC57-4C5D-A982-C78D671774CA}" srcOrd="1" destOrd="0" parTransId="{7411C3FB-D1A9-4279-A7C2-90A94BA69B11}" sibTransId="{C38F4770-7CFE-4192-B3AC-5F2828DC1015}"/>
    <dgm:cxn modelId="{8F6AD8C4-3036-42F5-AD46-24D695064173}" type="presOf" srcId="{C55E4111-A2D8-49C9-9936-8AADFA858BEE}" destId="{6D2C1C9B-632A-4656-B6E6-60826493A50F}" srcOrd="0" destOrd="0" presId="urn:microsoft.com/office/officeart/2005/8/layout/pyramid2"/>
    <dgm:cxn modelId="{F594DCAA-1CEC-4D94-85E1-88920F00DC46}" type="presOf" srcId="{735E9DE1-5FA8-488E-8058-87B9488B5C4B}" destId="{260BE027-C347-499F-8D01-0F913E39B0CD}" srcOrd="0" destOrd="0" presId="urn:microsoft.com/office/officeart/2005/8/layout/pyramid2"/>
    <dgm:cxn modelId="{CCEB895E-7CA8-44EF-875C-8886F7E7D41E}" type="presParOf" srcId="{6D2C1C9B-632A-4656-B6E6-60826493A50F}" destId="{80BE9A45-8FDD-459D-B576-F82B51A86E07}" srcOrd="0" destOrd="0" presId="urn:microsoft.com/office/officeart/2005/8/layout/pyramid2"/>
    <dgm:cxn modelId="{8A5A2194-7296-475B-A8A3-01EFC0DE255D}" type="presParOf" srcId="{6D2C1C9B-632A-4656-B6E6-60826493A50F}" destId="{716878B3-5807-4574-BF73-11B066ECBE13}" srcOrd="1" destOrd="0" presId="urn:microsoft.com/office/officeart/2005/8/layout/pyramid2"/>
    <dgm:cxn modelId="{8642BCBD-EC7F-4443-85AC-3FA55C5BCC3C}" type="presParOf" srcId="{716878B3-5807-4574-BF73-11B066ECBE13}" destId="{39F16AFD-4FBB-4E0D-B586-CCC691A0615E}" srcOrd="0" destOrd="0" presId="urn:microsoft.com/office/officeart/2005/8/layout/pyramid2"/>
    <dgm:cxn modelId="{BEDEB166-8CF8-4158-8091-B5F480FFB9EF}" type="presParOf" srcId="{716878B3-5807-4574-BF73-11B066ECBE13}" destId="{A1D3F601-A04F-4226-B801-59EF11700561}" srcOrd="1" destOrd="0" presId="urn:microsoft.com/office/officeart/2005/8/layout/pyramid2"/>
    <dgm:cxn modelId="{E28C46AD-9228-43B7-8A9C-9FADD115513A}" type="presParOf" srcId="{716878B3-5807-4574-BF73-11B066ECBE13}" destId="{070E1717-FF5A-4F1D-9CB9-9C105CC406F9}" srcOrd="2" destOrd="0" presId="urn:microsoft.com/office/officeart/2005/8/layout/pyramid2"/>
    <dgm:cxn modelId="{23F40E60-664B-4C63-8171-2B3989E43C3F}" type="presParOf" srcId="{716878B3-5807-4574-BF73-11B066ECBE13}" destId="{4122AC63-D448-4393-B76C-48C0154E6C81}" srcOrd="3" destOrd="0" presId="urn:microsoft.com/office/officeart/2005/8/layout/pyramid2"/>
    <dgm:cxn modelId="{EFAD14F9-5879-4954-B1C7-0A79DF77E908}" type="presParOf" srcId="{716878B3-5807-4574-BF73-11B066ECBE13}" destId="{260BE027-C347-499F-8D01-0F913E39B0CD}" srcOrd="4" destOrd="0" presId="urn:microsoft.com/office/officeart/2005/8/layout/pyramid2"/>
    <dgm:cxn modelId="{863B4A8A-CAFA-4927-95C4-C985D9993BE6}" type="presParOf" srcId="{716878B3-5807-4574-BF73-11B066ECBE13}" destId="{8633885F-499B-4741-A7BB-2D5BEEAEEF67}" srcOrd="5" destOrd="0" presId="urn:microsoft.com/office/officeart/2005/8/layout/pyramid2"/>
    <dgm:cxn modelId="{232A1668-1E6D-4D33-BEB4-43CFDB03D91A}" type="presParOf" srcId="{716878B3-5807-4574-BF73-11B066ECBE13}" destId="{4FD19DEF-BDF6-4C77-9302-BAA2C064682C}" srcOrd="6" destOrd="0" presId="urn:microsoft.com/office/officeart/2005/8/layout/pyramid2"/>
    <dgm:cxn modelId="{49E8DA91-5B79-4543-90B4-F716E550B139}" type="presParOf" srcId="{716878B3-5807-4574-BF73-11B066ECBE13}" destId="{458476FB-996A-40BA-9D79-4CE818DFFF6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C3517-83FC-4C39-A945-346E315A3A94}" type="doc">
      <dgm:prSet loTypeId="urn:microsoft.com/office/officeart/2005/8/layout/hProcess9#1" loCatId="process" qsTypeId="urn:microsoft.com/office/officeart/2005/8/quickstyle/simple1" qsCatId="simple" csTypeId="urn:microsoft.com/office/officeart/2005/8/colors/accent1_2" csCatId="accent1" phldr="1"/>
      <dgm:spPr/>
    </dgm:pt>
    <dgm:pt modelId="{3925B19A-721F-4A91-AFCE-2250D5FCC0C2}">
      <dgm:prSet phldrT="[Text]"/>
      <dgm:spPr/>
      <dgm:t>
        <a:bodyPr numCol="1"/>
        <a:lstStyle/>
        <a:p>
          <a:r>
            <a:rPr lang="en-GB" altLang="en-GB"/>
            <a:t>1. INDIVIDUAL - build competence, capability and confidence.  </a:t>
          </a:r>
        </a:p>
      </dgm:t>
    </dgm:pt>
    <dgm:pt modelId="{68DBFD08-54D5-4E7E-A0D4-B826E5C7B4A3}" type="parTrans" cxnId="{2C559E5D-C813-4357-AE0F-057BA36C7DAD}">
      <dgm:prSet/>
      <dgm:spPr/>
      <dgm:t>
        <a:bodyPr numCol="1"/>
        <a:lstStyle/>
        <a:p>
          <a:endParaRPr lang="en-GB" altLang="en-GB"/>
        </a:p>
      </dgm:t>
    </dgm:pt>
    <dgm:pt modelId="{1F7A8556-0188-4587-9815-72B73C51BCC5}" type="sibTrans" cxnId="{2C559E5D-C813-4357-AE0F-057BA36C7DAD}">
      <dgm:prSet/>
      <dgm:spPr/>
      <dgm:t>
        <a:bodyPr numCol="1"/>
        <a:lstStyle/>
        <a:p>
          <a:endParaRPr lang="en-GB" altLang="en-GB"/>
        </a:p>
      </dgm:t>
    </dgm:pt>
    <dgm:pt modelId="{7E9C7F36-D5FD-402C-8B25-A8ECD8F57792}">
      <dgm:prSet phldrT="[Text]"/>
      <dgm:spPr/>
      <dgm:t>
        <a:bodyPr numCol="1"/>
        <a:lstStyle/>
        <a:p>
          <a:r>
            <a:rPr lang="en-GB" altLang="en-GB" dirty="0"/>
            <a:t>2. PROJECT TEAM – individual competence is critical but a complex project will not achieve success without a high-performance team.  Mix of hard and soft elements</a:t>
          </a:r>
        </a:p>
      </dgm:t>
    </dgm:pt>
    <dgm:pt modelId="{AF2F72B5-9FC8-4A6A-B35E-878F55DDF1FB}" type="parTrans" cxnId="{01BC2DE5-A678-4AF7-8DF3-E22B967347FC}">
      <dgm:prSet/>
      <dgm:spPr/>
      <dgm:t>
        <a:bodyPr numCol="1"/>
        <a:lstStyle/>
        <a:p>
          <a:endParaRPr lang="en-GB" altLang="en-GB"/>
        </a:p>
      </dgm:t>
    </dgm:pt>
    <dgm:pt modelId="{41C183C6-9313-4FB6-A1C3-4141F0F5B162}" type="sibTrans" cxnId="{01BC2DE5-A678-4AF7-8DF3-E22B967347FC}">
      <dgm:prSet/>
      <dgm:spPr/>
      <dgm:t>
        <a:bodyPr numCol="1"/>
        <a:lstStyle/>
        <a:p>
          <a:endParaRPr lang="en-GB" altLang="en-GB"/>
        </a:p>
      </dgm:t>
    </dgm:pt>
    <dgm:pt modelId="{C6671AF0-4830-46E5-B65A-3DAA5D4323CD}">
      <dgm:prSet phldrT="[Text]"/>
      <dgm:spPr/>
      <dgm:t>
        <a:bodyPr numCol="1"/>
        <a:lstStyle/>
        <a:p>
          <a:r>
            <a:rPr lang="en-GB" altLang="en-GB"/>
            <a:t>3. DEPARTMENTS – create the environment for success </a:t>
          </a:r>
        </a:p>
      </dgm:t>
    </dgm:pt>
    <dgm:pt modelId="{57D62089-1CA9-4B68-B9FB-3FA06131109E}" type="parTrans" cxnId="{8453B4B9-AF1B-4B27-9C47-F558917BA93E}">
      <dgm:prSet/>
      <dgm:spPr/>
      <dgm:t>
        <a:bodyPr numCol="1"/>
        <a:lstStyle/>
        <a:p>
          <a:endParaRPr lang="en-GB" altLang="en-GB"/>
        </a:p>
      </dgm:t>
    </dgm:pt>
    <dgm:pt modelId="{45CAAC8F-8E6E-4A3F-B545-0FD01DB7EC1C}" type="sibTrans" cxnId="{8453B4B9-AF1B-4B27-9C47-F558917BA93E}">
      <dgm:prSet/>
      <dgm:spPr/>
      <dgm:t>
        <a:bodyPr numCol="1"/>
        <a:lstStyle/>
        <a:p>
          <a:endParaRPr lang="en-GB" altLang="en-GB"/>
        </a:p>
      </dgm:t>
    </dgm:pt>
    <dgm:pt modelId="{33A8921A-630A-45E5-A818-312D9B81910A}">
      <dgm:prSet phldrT="[Text]"/>
      <dgm:spPr/>
      <dgm:t>
        <a:bodyPr numCol="1"/>
        <a:lstStyle/>
        <a:p>
          <a:r>
            <a:rPr lang="en-GB" altLang="en-GB" b="1"/>
            <a:t>4. CROSS GOVERNMENT- provide professional leadership, advocacy and focus for learning and evolution</a:t>
          </a:r>
          <a:endParaRPr lang="en-GB" altLang="en-GB"/>
        </a:p>
      </dgm:t>
    </dgm:pt>
    <dgm:pt modelId="{4118F5FC-76AE-4A92-A028-A2668CB1A37F}" type="parTrans" cxnId="{632B280D-5451-4614-96F0-4968964FE119}">
      <dgm:prSet/>
      <dgm:spPr/>
      <dgm:t>
        <a:bodyPr numCol="1"/>
        <a:lstStyle/>
        <a:p>
          <a:endParaRPr lang="en-GB" altLang="en-GB"/>
        </a:p>
      </dgm:t>
    </dgm:pt>
    <dgm:pt modelId="{5082DBCF-1454-4B6D-9E8F-65DE7008E66E}" type="sibTrans" cxnId="{632B280D-5451-4614-96F0-4968964FE119}">
      <dgm:prSet/>
      <dgm:spPr/>
      <dgm:t>
        <a:bodyPr numCol="1"/>
        <a:lstStyle/>
        <a:p>
          <a:endParaRPr lang="en-GB" altLang="en-GB"/>
        </a:p>
      </dgm:t>
    </dgm:pt>
    <dgm:pt modelId="{C581A746-BC40-484C-948D-0E56B894C47A}" type="pres">
      <dgm:prSet presAssocID="{969C3517-83FC-4C39-A945-346E315A3A94}" presName="CompostProcess" presStyleCnt="0">
        <dgm:presLayoutVars>
          <dgm:dir/>
          <dgm:resizeHandles val="exact"/>
        </dgm:presLayoutVars>
      </dgm:prSet>
      <dgm:spPr/>
    </dgm:pt>
    <dgm:pt modelId="{0632F264-6585-4D75-B2AA-904F9FA5B886}" type="pres">
      <dgm:prSet presAssocID="{969C3517-83FC-4C39-A945-346E315A3A94}" presName="arrow" presStyleLbl="bgShp" presStyleIdx="0" presStyleCnt="1" custScaleX="117647" custLinFactNeighborY="311"/>
      <dgm:spPr/>
    </dgm:pt>
    <dgm:pt modelId="{FFB6B2C6-2DD1-4B89-8C34-78874574F57D}" type="pres">
      <dgm:prSet presAssocID="{969C3517-83FC-4C39-A945-346E315A3A94}" presName="linearProcess" presStyleCnt="0"/>
      <dgm:spPr/>
    </dgm:pt>
    <dgm:pt modelId="{2C18B2C4-F3F2-4C6F-8314-8695BC61AB8F}" type="pres">
      <dgm:prSet presAssocID="{3925B19A-721F-4A91-AFCE-2250D5FCC0C2}" presName="textNode" presStyleLbl="node1" presStyleIdx="0" presStyleCnt="4">
        <dgm:presLayoutVars>
          <dgm:bulletEnabled val="1"/>
        </dgm:presLayoutVars>
      </dgm:prSet>
      <dgm:spPr/>
      <dgm:t>
        <a:bodyPr numCol="1"/>
        <a:lstStyle/>
        <a:p>
          <a:endParaRPr lang="en-GB" altLang="en-GB"/>
        </a:p>
      </dgm:t>
    </dgm:pt>
    <dgm:pt modelId="{7C1163A9-F004-4584-ABD8-187454CDE47B}" type="pres">
      <dgm:prSet presAssocID="{1F7A8556-0188-4587-9815-72B73C51BCC5}" presName="sibTrans" presStyleCnt="0"/>
      <dgm:spPr/>
    </dgm:pt>
    <dgm:pt modelId="{E1FF5A83-2537-457F-807B-DAD3D41E9829}" type="pres">
      <dgm:prSet presAssocID="{7E9C7F36-D5FD-402C-8B25-A8ECD8F57792}" presName="textNode" presStyleLbl="node1" presStyleIdx="1" presStyleCnt="4">
        <dgm:presLayoutVars>
          <dgm:bulletEnabled val="1"/>
        </dgm:presLayoutVars>
      </dgm:prSet>
      <dgm:spPr/>
      <dgm:t>
        <a:bodyPr numCol="1"/>
        <a:lstStyle/>
        <a:p>
          <a:endParaRPr lang="en-GB" altLang="en-GB"/>
        </a:p>
      </dgm:t>
    </dgm:pt>
    <dgm:pt modelId="{5C4BCF34-D692-4829-AD42-9920FD928BB1}" type="pres">
      <dgm:prSet presAssocID="{41C183C6-9313-4FB6-A1C3-4141F0F5B162}" presName="sibTrans" presStyleCnt="0"/>
      <dgm:spPr/>
    </dgm:pt>
    <dgm:pt modelId="{18F776B5-2EDB-4083-B399-56EFD84C08B7}" type="pres">
      <dgm:prSet presAssocID="{C6671AF0-4830-46E5-B65A-3DAA5D4323CD}" presName="textNode" presStyleLbl="node1" presStyleIdx="2" presStyleCnt="4">
        <dgm:presLayoutVars>
          <dgm:bulletEnabled val="1"/>
        </dgm:presLayoutVars>
      </dgm:prSet>
      <dgm:spPr/>
      <dgm:t>
        <a:bodyPr numCol="1"/>
        <a:lstStyle/>
        <a:p>
          <a:endParaRPr lang="en-GB" altLang="en-GB"/>
        </a:p>
      </dgm:t>
    </dgm:pt>
    <dgm:pt modelId="{072E11C5-7160-47AA-88FF-2370F3F1C34C}" type="pres">
      <dgm:prSet presAssocID="{45CAAC8F-8E6E-4A3F-B545-0FD01DB7EC1C}" presName="sibTrans" presStyleCnt="0"/>
      <dgm:spPr/>
    </dgm:pt>
    <dgm:pt modelId="{A64C5F3E-8343-48DD-9403-76030CAB7C85}" type="pres">
      <dgm:prSet presAssocID="{33A8921A-630A-45E5-A818-312D9B81910A}" presName="textNode" presStyleLbl="node1" presStyleIdx="3" presStyleCnt="4">
        <dgm:presLayoutVars>
          <dgm:bulletEnabled val="1"/>
        </dgm:presLayoutVars>
      </dgm:prSet>
      <dgm:spPr/>
      <dgm:t>
        <a:bodyPr numCol="1"/>
        <a:lstStyle/>
        <a:p>
          <a:endParaRPr lang="en-GB" altLang="en-GB"/>
        </a:p>
      </dgm:t>
    </dgm:pt>
  </dgm:ptLst>
  <dgm:cxnLst>
    <dgm:cxn modelId="{8453B4B9-AF1B-4B27-9C47-F558917BA93E}" srcId="{969C3517-83FC-4C39-A945-346E315A3A94}" destId="{C6671AF0-4830-46E5-B65A-3DAA5D4323CD}" srcOrd="2" destOrd="0" parTransId="{57D62089-1CA9-4B68-B9FB-3FA06131109E}" sibTransId="{45CAAC8F-8E6E-4A3F-B545-0FD01DB7EC1C}"/>
    <dgm:cxn modelId="{01BC2DE5-A678-4AF7-8DF3-E22B967347FC}" srcId="{969C3517-83FC-4C39-A945-346E315A3A94}" destId="{7E9C7F36-D5FD-402C-8B25-A8ECD8F57792}" srcOrd="1" destOrd="0" parTransId="{AF2F72B5-9FC8-4A6A-B35E-878F55DDF1FB}" sibTransId="{41C183C6-9313-4FB6-A1C3-4141F0F5B162}"/>
    <dgm:cxn modelId="{632B280D-5451-4614-96F0-4968964FE119}" srcId="{969C3517-83FC-4C39-A945-346E315A3A94}" destId="{33A8921A-630A-45E5-A818-312D9B81910A}" srcOrd="3" destOrd="0" parTransId="{4118F5FC-76AE-4A92-A028-A2668CB1A37F}" sibTransId="{5082DBCF-1454-4B6D-9E8F-65DE7008E66E}"/>
    <dgm:cxn modelId="{BA5F2569-2FD8-4690-9951-14F916BE0666}" type="presOf" srcId="{3925B19A-721F-4A91-AFCE-2250D5FCC0C2}" destId="{2C18B2C4-F3F2-4C6F-8314-8695BC61AB8F}" srcOrd="0" destOrd="0" presId="urn:microsoft.com/office/officeart/2005/8/layout/hProcess9#1"/>
    <dgm:cxn modelId="{104E2E75-B233-4423-AC2A-42C5FC432A1F}" type="presOf" srcId="{7E9C7F36-D5FD-402C-8B25-A8ECD8F57792}" destId="{E1FF5A83-2537-457F-807B-DAD3D41E9829}" srcOrd="0" destOrd="0" presId="urn:microsoft.com/office/officeart/2005/8/layout/hProcess9#1"/>
    <dgm:cxn modelId="{AD9B17DD-1A12-4F9F-99FB-D324FBC2E9F4}" type="presOf" srcId="{C6671AF0-4830-46E5-B65A-3DAA5D4323CD}" destId="{18F776B5-2EDB-4083-B399-56EFD84C08B7}" srcOrd="0" destOrd="0" presId="urn:microsoft.com/office/officeart/2005/8/layout/hProcess9#1"/>
    <dgm:cxn modelId="{2C559E5D-C813-4357-AE0F-057BA36C7DAD}" srcId="{969C3517-83FC-4C39-A945-346E315A3A94}" destId="{3925B19A-721F-4A91-AFCE-2250D5FCC0C2}" srcOrd="0" destOrd="0" parTransId="{68DBFD08-54D5-4E7E-A0D4-B826E5C7B4A3}" sibTransId="{1F7A8556-0188-4587-9815-72B73C51BCC5}"/>
    <dgm:cxn modelId="{F443881C-2638-4419-977B-6CA924436751}" type="presOf" srcId="{33A8921A-630A-45E5-A818-312D9B81910A}" destId="{A64C5F3E-8343-48DD-9403-76030CAB7C85}" srcOrd="0" destOrd="0" presId="urn:microsoft.com/office/officeart/2005/8/layout/hProcess9#1"/>
    <dgm:cxn modelId="{9A080BC4-D247-4BD8-B366-37EED8E0BA73}" type="presOf" srcId="{969C3517-83FC-4C39-A945-346E315A3A94}" destId="{C581A746-BC40-484C-948D-0E56B894C47A}" srcOrd="0" destOrd="0" presId="urn:microsoft.com/office/officeart/2005/8/layout/hProcess9#1"/>
    <dgm:cxn modelId="{B61B17CF-867C-44B4-819E-61BB67C56933}" type="presParOf" srcId="{C581A746-BC40-484C-948D-0E56B894C47A}" destId="{0632F264-6585-4D75-B2AA-904F9FA5B886}" srcOrd="0" destOrd="0" presId="urn:microsoft.com/office/officeart/2005/8/layout/hProcess9#1"/>
    <dgm:cxn modelId="{9D79B768-93C0-4911-A2BC-3AB57BEDBDFC}" type="presParOf" srcId="{C581A746-BC40-484C-948D-0E56B894C47A}" destId="{FFB6B2C6-2DD1-4B89-8C34-78874574F57D}" srcOrd="1" destOrd="0" presId="urn:microsoft.com/office/officeart/2005/8/layout/hProcess9#1"/>
    <dgm:cxn modelId="{EC7E2D39-D102-4D8A-B82C-38272469F65A}" type="presParOf" srcId="{FFB6B2C6-2DD1-4B89-8C34-78874574F57D}" destId="{2C18B2C4-F3F2-4C6F-8314-8695BC61AB8F}" srcOrd="0" destOrd="0" presId="urn:microsoft.com/office/officeart/2005/8/layout/hProcess9#1"/>
    <dgm:cxn modelId="{8103D4E6-1DBC-445C-AFBC-C4B70851BD8B}" type="presParOf" srcId="{FFB6B2C6-2DD1-4B89-8C34-78874574F57D}" destId="{7C1163A9-F004-4584-ABD8-187454CDE47B}" srcOrd="1" destOrd="0" presId="urn:microsoft.com/office/officeart/2005/8/layout/hProcess9#1"/>
    <dgm:cxn modelId="{E7D86A41-94CF-43D6-99A4-E19EBD656694}" type="presParOf" srcId="{FFB6B2C6-2DD1-4B89-8C34-78874574F57D}" destId="{E1FF5A83-2537-457F-807B-DAD3D41E9829}" srcOrd="2" destOrd="0" presId="urn:microsoft.com/office/officeart/2005/8/layout/hProcess9#1"/>
    <dgm:cxn modelId="{8949254B-FDA4-41C8-B2F6-1DE98AFF1DB7}" type="presParOf" srcId="{FFB6B2C6-2DD1-4B89-8C34-78874574F57D}" destId="{5C4BCF34-D692-4829-AD42-9920FD928BB1}" srcOrd="3" destOrd="0" presId="urn:microsoft.com/office/officeart/2005/8/layout/hProcess9#1"/>
    <dgm:cxn modelId="{0C78E24D-F395-4885-82C1-0EE1F3C6E98F}" type="presParOf" srcId="{FFB6B2C6-2DD1-4B89-8C34-78874574F57D}" destId="{18F776B5-2EDB-4083-B399-56EFD84C08B7}" srcOrd="4" destOrd="0" presId="urn:microsoft.com/office/officeart/2005/8/layout/hProcess9#1"/>
    <dgm:cxn modelId="{648FBDD3-9D21-4B19-9058-987CCB0B9197}" type="presParOf" srcId="{FFB6B2C6-2DD1-4B89-8C34-78874574F57D}" destId="{072E11C5-7160-47AA-88FF-2370F3F1C34C}" srcOrd="5" destOrd="0" presId="urn:microsoft.com/office/officeart/2005/8/layout/hProcess9#1"/>
    <dgm:cxn modelId="{756D24AA-CEB9-4155-8BFF-1EDDBE62FDA1}" type="presParOf" srcId="{FFB6B2C6-2DD1-4B89-8C34-78874574F57D}" destId="{A64C5F3E-8343-48DD-9403-76030CAB7C85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E9A45-8FDD-459D-B576-F82B51A86E07}">
      <dsp:nvSpPr>
        <dsp:cNvPr id="0" name=""/>
        <dsp:cNvSpPr/>
      </dsp:nvSpPr>
      <dsp:spPr>
        <a:xfrm>
          <a:off x="1677074" y="0"/>
          <a:ext cx="4065586" cy="40655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16AFD-4FBB-4E0D-B586-CCC691A0615E}">
      <dsp:nvSpPr>
        <dsp:cNvPr id="0" name=""/>
        <dsp:cNvSpPr/>
      </dsp:nvSpPr>
      <dsp:spPr>
        <a:xfrm>
          <a:off x="3709868" y="406955"/>
          <a:ext cx="2642631" cy="722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Assurance</a:t>
          </a:r>
          <a:endParaRPr lang="en-GB" sz="1900" kern="1200" dirty="0"/>
        </a:p>
      </dsp:txBody>
      <dsp:txXfrm>
        <a:off x="3745142" y="442229"/>
        <a:ext cx="2572083" cy="652046"/>
      </dsp:txXfrm>
    </dsp:sp>
    <dsp:sp modelId="{070E1717-FF5A-4F1D-9CB9-9C105CC406F9}">
      <dsp:nvSpPr>
        <dsp:cNvPr id="0" name=""/>
        <dsp:cNvSpPr/>
      </dsp:nvSpPr>
      <dsp:spPr>
        <a:xfrm>
          <a:off x="3709868" y="1219874"/>
          <a:ext cx="2642631" cy="722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Principles/Ways of Working</a:t>
          </a:r>
          <a:endParaRPr lang="en-GB" sz="1900" kern="1200" dirty="0"/>
        </a:p>
      </dsp:txBody>
      <dsp:txXfrm>
        <a:off x="3745142" y="1255148"/>
        <a:ext cx="2572083" cy="652046"/>
      </dsp:txXfrm>
    </dsp:sp>
    <dsp:sp modelId="{260BE027-C347-499F-8D01-0F913E39B0CD}">
      <dsp:nvSpPr>
        <dsp:cNvPr id="0" name=""/>
        <dsp:cNvSpPr/>
      </dsp:nvSpPr>
      <dsp:spPr>
        <a:xfrm>
          <a:off x="3709868" y="2032793"/>
          <a:ext cx="2642631" cy="722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Support</a:t>
          </a:r>
          <a:endParaRPr lang="en-GB" sz="1900" kern="1200" dirty="0"/>
        </a:p>
      </dsp:txBody>
      <dsp:txXfrm>
        <a:off x="3745142" y="2068067"/>
        <a:ext cx="2572083" cy="652046"/>
      </dsp:txXfrm>
    </dsp:sp>
    <dsp:sp modelId="{4FD19DEF-BDF6-4C77-9302-BAA2C064682C}">
      <dsp:nvSpPr>
        <dsp:cNvPr id="0" name=""/>
        <dsp:cNvSpPr/>
      </dsp:nvSpPr>
      <dsp:spPr>
        <a:xfrm>
          <a:off x="3709868" y="2845712"/>
          <a:ext cx="2642631" cy="722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 Capability/Capacity to Deliver </a:t>
          </a:r>
          <a:endParaRPr lang="en-GB" sz="1900" kern="1200" dirty="0"/>
        </a:p>
      </dsp:txBody>
      <dsp:txXfrm>
        <a:off x="3745142" y="2880986"/>
        <a:ext cx="2572083" cy="65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shape xmlns:r="http://schemas.openxmlformats.org/officeDocument/2006/relationships" r:blip="">
        <dgm:adjLst/>
      </dgm:shape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alg type="tx"/>
          <dgm:shape xmlns:r="http://schemas.openxmlformats.org/officeDocument/2006/relationships" type="roundRect" r:blip="">
            <dgm:adjLst/>
          </dgm:shape>
          <dgm:varLst>
            <dgm:bulletEnabled val="1"/>
          </dgm:varLst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  <dgm:varLst>
      <dgm:dir/>
      <dgm:resizeHandles val="exact"/>
    </dgm:varLst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193F5-2191-446A-A3ED-85D8DE7FCA74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0C6BD-A812-4112-BE65-A47BE90B0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4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GB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</a:rPr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pPr>
              <a:defRPr/>
            </a:pPr>
            <a:fld id="{C7862EA7-457C-4D61-AB4B-3C8B9CB535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5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we mean when</a:t>
            </a:r>
            <a:r>
              <a:rPr lang="en-GB" baseline="0" dirty="0" smtClean="0"/>
              <a:t> we refer to the Project Delivery</a:t>
            </a:r>
            <a:r>
              <a:rPr lang="en-GB" dirty="0" smtClean="0"/>
              <a:t> Profession?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7BC43-8483-4BE7-A9D0-6F9778272BA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MPA experience points to a number of common symptoms stemming from poor initial planning:</a:t>
            </a: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Unfeasible delivery models </a:t>
            </a:r>
            <a:endParaRPr lang="en-US" altLang="en-US" sz="1200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Lack of clear delivery plans</a:t>
            </a: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Unachievable or over-optimistic implementation timetables. </a:t>
            </a:r>
            <a:endParaRPr lang="en-US" altLang="en-US" sz="1200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An unclear vision for project success</a:t>
            </a: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Weak measures of success or failure</a:t>
            </a: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Unclear governance</a:t>
            </a: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Insufficient delivery capability</a:t>
            </a:r>
          </a:p>
          <a:p>
            <a:pPr marL="1714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Poor understanding of dependencies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8A6D7D-C69B-4783-9C56-9DA64C4F92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7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DEBD1A1-85F9-499D-B9BA-8EDDA6015411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GB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92737" cy="4440238"/>
          </a:xfrm>
          <a:noFill/>
        </p:spPr>
        <p:txBody>
          <a:bodyPr lIns="91429" tIns="45715" rIns="91429" bIns="45715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7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root causes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8A6D7D-C69B-4783-9C56-9DA64C4F92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numCol="1"/>
          <a:lstStyle/>
          <a:p>
            <a:pPr>
              <a:defRPr/>
            </a:pPr>
            <a:r>
              <a:rPr lang="en-GB" alt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pPr>
              <a:defRPr/>
            </a:pPr>
            <a:fld id="{B29D5C9E-3262-4216-990B-7E39601EAC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 eaLnBrk="1" hangingPunct="1">
              <a:defRPr/>
            </a:pPr>
            <a:r>
              <a:rPr lang="en-GB" altLang="en-GB" kern="0" dirty="0" smtClean="0">
                <a:solidFill>
                  <a:srgbClr val="0070C0"/>
                </a:solidFill>
              </a:rPr>
              <a:t>and NAO report ‘Assurance of High Risk Projects’ June 2010</a:t>
            </a:r>
            <a:endParaRPr lang="en-GB" alt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numCol="1"/>
          <a:lstStyle/>
          <a:p>
            <a:pPr>
              <a:defRPr/>
            </a:pPr>
            <a:r>
              <a:rPr lang="en-GB" alt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pPr>
              <a:defRPr/>
            </a:pPr>
            <a:fld id="{AD6C0F68-EF37-455B-B685-E1C0BD0D3C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2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 marL="534988" indent="-266700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1800" dirty="0" smtClean="0">
                <a:solidFill>
                  <a:schemeClr val="tx1"/>
                </a:solidFill>
              </a:rPr>
              <a:t>Prime Minister’s mandate January 2011</a:t>
            </a:r>
          </a:p>
          <a:p>
            <a:pPr marL="1081088" lvl="2" indent="-277813" eaLnBrk="1" hangingPunct="1">
              <a:spcAft>
                <a:spcPts val="0"/>
              </a:spcAft>
              <a:defRPr/>
            </a:pPr>
            <a:r>
              <a:rPr lang="en-GB" altLang="en-GB" sz="1600" dirty="0" smtClean="0"/>
              <a:t>Assure and scrutinise Government Major Projects Portfolio </a:t>
            </a:r>
          </a:p>
          <a:p>
            <a:pPr marL="1081088" lvl="2" indent="-277813" eaLnBrk="1" hangingPunct="1">
              <a:spcAft>
                <a:spcPts val="0"/>
              </a:spcAft>
              <a:defRPr/>
            </a:pPr>
            <a:r>
              <a:rPr lang="en-GB" altLang="en-GB" sz="1600" dirty="0" smtClean="0"/>
              <a:t>Intervene in failing projects </a:t>
            </a:r>
          </a:p>
          <a:p>
            <a:pPr marL="1081088" lvl="2" indent="-277813" eaLnBrk="1" hangingPunct="1">
              <a:spcAft>
                <a:spcPts val="0"/>
              </a:spcAft>
              <a:defRPr/>
            </a:pPr>
            <a:r>
              <a:rPr lang="en-GB" altLang="en-GB" sz="1600" dirty="0" smtClean="0"/>
              <a:t>Build capability in departments </a:t>
            </a:r>
          </a:p>
          <a:p>
            <a:pPr marL="1081088" lvl="2" indent="-277813" eaLnBrk="1" hangingPunct="1">
              <a:spcAft>
                <a:spcPts val="0"/>
              </a:spcAft>
              <a:defRPr/>
            </a:pPr>
            <a:r>
              <a:rPr lang="en-GB" altLang="en-GB" sz="1600" dirty="0" smtClean="0"/>
              <a:t>Publish Annual Report of Major Projects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numCol="1"/>
          <a:lstStyle/>
          <a:p>
            <a:pPr>
              <a:defRPr/>
            </a:pPr>
            <a:r>
              <a:rPr lang="en-GB" alt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pPr>
              <a:defRPr/>
            </a:pPr>
            <a:fld id="{0BF8CBA2-1953-4F44-8B65-2AB6C6BBDE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4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4988" indent="-266700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1800" dirty="0" smtClean="0">
                <a:solidFill>
                  <a:schemeClr val="tx1"/>
                </a:solidFill>
              </a:rPr>
              <a:t>230 Assurance Reviews / 30 Follow-up Reviews in the last 12 months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GB" altLang="en-GB" sz="1600" dirty="0" smtClean="0">
                <a:solidFill>
                  <a:schemeClr val="tx1"/>
                </a:solidFill>
              </a:rPr>
              <a:t> </a:t>
            </a:r>
            <a:r>
              <a:rPr lang="en-GB" altLang="en-GB" dirty="0" smtClean="0"/>
              <a:t>Half of the projects faced the most significant challenges showed improved delivery confidence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8A6D7D-C69B-4783-9C56-9DA64C4F92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6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GB" altLang="en-GB" dirty="0" smtClean="0">
                <a:latin typeface="Arial" charset="0"/>
              </a:rPr>
              <a:t>3 departments make up ~ 65% WLC:</a:t>
            </a:r>
          </a:p>
          <a:p>
            <a:pPr lvl="3">
              <a:buFont typeface="Arial" charset="0"/>
              <a:buChar char="•"/>
            </a:pPr>
            <a:r>
              <a:rPr lang="en-GB" altLang="en-GB" dirty="0" smtClean="0">
                <a:latin typeface="Arial" charset="0"/>
              </a:rPr>
              <a:t>Department of Energy and Climate Change</a:t>
            </a:r>
          </a:p>
          <a:p>
            <a:pPr lvl="3">
              <a:buFont typeface="Arial" charset="0"/>
              <a:buChar char="•"/>
            </a:pPr>
            <a:r>
              <a:rPr lang="en-GB" altLang="en-GB" dirty="0" smtClean="0">
                <a:latin typeface="Arial" charset="0"/>
              </a:rPr>
              <a:t>Department for Transport</a:t>
            </a:r>
          </a:p>
          <a:p>
            <a:pPr lvl="3">
              <a:buFont typeface="Arial" charset="0"/>
              <a:buChar char="•"/>
            </a:pPr>
            <a:r>
              <a:rPr lang="en-GB" altLang="en-GB" dirty="0" smtClean="0">
                <a:latin typeface="Arial" charset="0"/>
              </a:rPr>
              <a:t>Ministry of Defence</a:t>
            </a:r>
          </a:p>
          <a:p>
            <a:pPr lvl="3">
              <a:buFont typeface="Arial" charset="0"/>
              <a:buChar char="•"/>
            </a:pPr>
            <a:endParaRPr lang="en-GB" altLang="en-GB" dirty="0" smtClean="0">
              <a:latin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GB" altLang="en-GB" dirty="0" smtClean="0">
                <a:latin typeface="Arial" charset="0"/>
              </a:rPr>
              <a:t> Reflecting the high capital costs of energy and transport infrastructure and military equipment</a:t>
            </a:r>
          </a:p>
          <a:p>
            <a:endParaRPr lang="en-GB" alt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numCol="1"/>
          <a:lstStyle/>
          <a:p>
            <a:pPr>
              <a:defRPr/>
            </a:pPr>
            <a:r>
              <a:rPr lang="en-GB" alt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pPr>
              <a:defRPr/>
            </a:pPr>
            <a:fld id="{5E8A6D7D-C69B-4783-9C56-9DA64C4F92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6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1D65-0355-4285-AEEF-46399E06062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6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</a:rPr>
              <a:t>Green - Successful delivery of the project on time, budget and quality appears highly likely and there are no major outstanding issues that at this stage appear to threaten delivery significantly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</a:rPr>
              <a:t> Amber/green - Successful delivery appears probable; however, constant attention will be needed to ensure risks do not materialise into major issues threatening delivery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</a:rPr>
              <a:t> Amber - Successful delivery appears feasible but significant issues already exist, require management attention. These appear resolvable at this stage and, if addressed promptly, should not present a cost/schedule overrun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</a:rPr>
              <a:t> Amber/red - Successful delivery of the project is in doubt, with major risks or issues apparent in a number of key areas. Urgent action is needed to ensure these are addressed, and whether resolution is feasible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</a:rPr>
              <a:t> Red - Successful delivery of the project appears to be unachievable. There are major issues with project definition, schedule, budget, quality and/or benefits delivery, which at this stage do not appear to be manageable or resolvable. The project may need re-scoping and/or its overall viability reassessed</a:t>
            </a:r>
          </a:p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UNCLASSIFIED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85D097-AD1A-4ABD-B0E8-9FBCD86F611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9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545E8A-0B56-4932-97EA-A8C91B05AB53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2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our</a:t>
            </a:r>
            <a:r>
              <a:rPr lang="en-GB" baseline="0" dirty="0" smtClean="0"/>
              <a:t> vision?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7BC43-8483-4BE7-A9D0-6F9778272BA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5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157"/>
            <a:ext cx="9144000" cy="3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87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87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1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fontAlgn="base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557213" y="303213"/>
            <a:ext cx="15843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numCol="1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numCol="1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fontAlgn="base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 numCol="1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4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numCol="1"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 numCol="1"/>
          <a:lstStyle>
            <a:lvl1pPr>
              <a:spcBef>
                <a:spcPts val="12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numCol="1"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 numCol="1"/>
          <a:lstStyle>
            <a:lvl1pPr>
              <a:spcBef>
                <a:spcPts val="12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numCol="1"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 numCol="1"/>
          <a:lstStyle>
            <a:lvl1pPr>
              <a:spcBef>
                <a:spcPts val="12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B351A12-9CD6-43FA-A0B3-6C0AB3EF226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Doing well - consistently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4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numCol="1"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 numCol="1"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 numCol="1"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70866E1-7BC4-4EFA-BBDC-10AA979E407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Doing well - consistently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96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557213" y="303213"/>
            <a:ext cx="13795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 numCol="1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A947FCF-392A-4983-B832-8A10E66153D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Doing well - consistently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10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5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6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6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4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72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C3D646DE-DCFA-449B-8639-C21FDF1BFF4F}" type="datetimeFigureOut">
              <a:rPr lang="en-GB">
                <a:solidFill>
                  <a:prstClr val="black"/>
                </a:solidFill>
              </a:rPr>
              <a:pPr/>
              <a:t>15/06/2015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1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10"/>
            <a:ext cx="2133600" cy="365125"/>
          </a:xfrm>
          <a:prstGeom prst="rect">
            <a:avLst/>
          </a:prstGeom>
        </p:spPr>
        <p:txBody>
          <a:bodyPr/>
          <a:lstStyle/>
          <a:p>
            <a:fld id="{54F8E425-DD77-4395-A6B1-07794CD5015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2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" y="6505157"/>
            <a:ext cx="9144000" cy="3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numCol="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163DC-474E-4BCE-952B-03813600EA9B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defRPr/>
            </a:pPr>
            <a:r>
              <a:rPr lang="en-US">
                <a:solidFill>
                  <a:prstClr val="white"/>
                </a:solidFill>
              </a:rPr>
              <a:t>UNCLASSIFIED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877272"/>
            <a:ext cx="80200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numCol="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4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numCol="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numCol="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163DC-474E-4BCE-952B-03813600EA9B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numCol="1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defRPr/>
            </a:pPr>
            <a:r>
              <a:rPr lang="en-US">
                <a:solidFill>
                  <a:prstClr val="white"/>
                </a:solidFill>
              </a:rPr>
              <a:t>UNCLASSIFIED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8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ilbert.com/comics/dilbert/archive/images/dilbert2007121018501.gi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655168"/>
          </a:xfrm>
        </p:spPr>
        <p:txBody>
          <a:bodyPr>
            <a:noAutofit/>
          </a:bodyPr>
          <a:lstStyle/>
          <a:p>
            <a:r>
              <a:rPr lang="en-GB" sz="6600" dirty="0" smtClean="0"/>
              <a:t>Developing Delivery Capability at MPA through Conversation</a:t>
            </a:r>
            <a:br>
              <a:rPr lang="en-GB" sz="6600" dirty="0" smtClean="0"/>
            </a:br>
            <a:r>
              <a:rPr lang="en-GB" sz="6600" dirty="0" smtClean="0">
                <a:solidFill>
                  <a:srgbClr val="C00000"/>
                </a:solidFill>
              </a:rPr>
              <a:t>Tim </a:t>
            </a:r>
            <a:r>
              <a:rPr lang="en-GB" sz="6600" dirty="0" err="1" smtClean="0">
                <a:solidFill>
                  <a:srgbClr val="C00000"/>
                </a:solidFill>
              </a:rPr>
              <a:t>Banfield</a:t>
            </a:r>
            <a:endParaRPr lang="en-GB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74675" y="980728"/>
            <a:ext cx="8029575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Improvement in DCA of 2012/13’s amber/red - red projects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3557" name="Content Placeholder 27"/>
          <p:cNvSpPr>
            <a:spLocks noGrp="1"/>
          </p:cNvSpPr>
          <p:nvPr>
            <p:ph sz="half" idx="2"/>
          </p:nvPr>
        </p:nvSpPr>
        <p:spPr>
          <a:xfrm>
            <a:off x="6156325" y="2500988"/>
            <a:ext cx="2592387" cy="2952750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Half of the projects faced the most significant challenges show improved delivery confidence </a:t>
            </a:r>
          </a:p>
          <a:p>
            <a:pPr lvl="1">
              <a:spcBef>
                <a:spcPts val="1200"/>
              </a:spcBef>
            </a:pPr>
            <a:endParaRPr lang="en-GB" altLang="en-US" dirty="0" smtClean="0"/>
          </a:p>
          <a:p>
            <a:endParaRPr lang="en-GB" altLang="en-US" sz="2400" dirty="0" smtClean="0"/>
          </a:p>
        </p:txBody>
      </p:sp>
      <p:pic>
        <p:nvPicPr>
          <p:cNvPr id="23558" name="Picture 7" descr="R:\Major Projects Authority\Operations Team\Annual Report\Annual Report 2014\Final Figures\Figure_8_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" y="2492896"/>
            <a:ext cx="5599112" cy="36724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052736"/>
            <a:ext cx="8028000" cy="648072"/>
          </a:xfrm>
        </p:spPr>
        <p:txBody>
          <a:bodyPr numCol="1">
            <a:normAutofit fontScale="90000"/>
          </a:bodyPr>
          <a:lstStyle/>
          <a:p>
            <a:r>
              <a:rPr lang="en-GB" altLang="en-GB" dirty="0" smtClean="0"/>
              <a:t>We are developing capability/capacity at several levels</a:t>
            </a:r>
            <a:endParaRPr lang="en-GB" alt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57213" y="2087563"/>
          <a:ext cx="8029575" cy="406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28000" cy="648072"/>
          </a:xfrm>
        </p:spPr>
        <p:txBody>
          <a:bodyPr numCol="1">
            <a:normAutofit/>
          </a:bodyPr>
          <a:lstStyle/>
          <a:p>
            <a:r>
              <a:rPr lang="en-GB" altLang="en-GB" dirty="0" smtClean="0"/>
              <a:t>Why people matter</a:t>
            </a:r>
            <a:endParaRPr lang="en-GB" alt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00" t="41039" r="23501" b="16481"/>
          <a:stretch>
            <a:fillRect/>
          </a:stretch>
        </p:blipFill>
        <p:spPr>
          <a:xfrm>
            <a:off x="539552" y="1628800"/>
            <a:ext cx="8029575" cy="40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805264"/>
            <a:ext cx="5472608" cy="2616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GB" sz="1100" dirty="0">
                <a:solidFill>
                  <a:prstClr val="black"/>
                </a:solidFill>
              </a:rPr>
              <a:t>Source: PMI’ Pulse of the Profession: The High Cost of Low Performance, 2014,</a:t>
            </a:r>
            <a:endParaRPr lang="en-GB" altLang="en-GB" sz="11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908720"/>
            <a:ext cx="8334480" cy="648072"/>
          </a:xfrm>
        </p:spPr>
        <p:txBody>
          <a:bodyPr>
            <a:normAutofit/>
          </a:bodyPr>
          <a:lstStyle/>
          <a:p>
            <a:r>
              <a:rPr lang="en-GB" dirty="0"/>
              <a:t>Developing the profession: work </a:t>
            </a:r>
            <a:r>
              <a:rPr lang="en-GB" dirty="0" smtClean="0"/>
              <a:t>streams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556792"/>
            <a:ext cx="8028000" cy="4595663"/>
          </a:xfrm>
        </p:spPr>
        <p:txBody>
          <a:bodyPr/>
          <a:lstStyle/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Leadership &amp; Governance </a:t>
            </a:r>
            <a:r>
              <a:rPr lang="en-GB" sz="1600" dirty="0">
                <a:solidFill>
                  <a:schemeClr val="tx2"/>
                </a:solidFill>
              </a:rPr>
              <a:t>– Getting the right leadership in place and enabling them to </a:t>
            </a:r>
            <a:r>
              <a:rPr lang="en-US" sz="1600" dirty="0">
                <a:solidFill>
                  <a:schemeClr val="tx2"/>
                </a:solidFill>
              </a:rPr>
              <a:t>set strategy, lead and implement change for the Profession within departments and across government.</a:t>
            </a:r>
            <a:endParaRPr lang="en-GB" sz="1600" dirty="0">
              <a:solidFill>
                <a:schemeClr val="tx2"/>
              </a:solidFill>
            </a:endParaRP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Structure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US" sz="1600" dirty="0">
                <a:solidFill>
                  <a:schemeClr val="tx2"/>
                </a:solidFill>
              </a:rPr>
              <a:t>Defining the Profession and Professional via common definitions, job families, roles, expectations and a clear career path from entry level through to senior project leadership.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Fast Stream &amp; Fast Track Apprenticeships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US" sz="1600" dirty="0">
                <a:solidFill>
                  <a:schemeClr val="tx2"/>
                </a:solidFill>
              </a:rPr>
              <a:t>Designing and promoting new graduate and school leaver schemes which bring fresh talent to the Profession. </a:t>
            </a:r>
            <a:endParaRPr lang="en-GB" sz="1600" dirty="0">
              <a:solidFill>
                <a:schemeClr val="tx2"/>
              </a:solidFill>
            </a:endParaRP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Capability Assessment </a:t>
            </a:r>
            <a:r>
              <a:rPr lang="en-GB" sz="1600" dirty="0">
                <a:solidFill>
                  <a:schemeClr val="tx2"/>
                </a:solidFill>
              </a:rPr>
              <a:t>– Assessing the capability of the Profession across government departments, and supporting the implementation of recommendations.</a:t>
            </a:r>
            <a:endParaRPr lang="en-GB" sz="1600" b="1" dirty="0">
              <a:solidFill>
                <a:schemeClr val="tx2"/>
              </a:solidFill>
            </a:endParaRP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Stakeholder engagement </a:t>
            </a:r>
            <a:r>
              <a:rPr lang="en-GB" sz="1600" dirty="0">
                <a:solidFill>
                  <a:schemeClr val="tx2"/>
                </a:solidFill>
              </a:rPr>
              <a:t>– Develop </a:t>
            </a:r>
            <a:r>
              <a:rPr lang="en-US" sz="1600" dirty="0">
                <a:solidFill>
                  <a:schemeClr val="tx2"/>
                </a:solidFill>
              </a:rPr>
              <a:t>active and valued communities of Professionals for networking, best practice and knowledge sharing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 smtClean="0">
                <a:solidFill>
                  <a:schemeClr val="tx2"/>
                </a:solidFill>
              </a:rPr>
              <a:t>Pay </a:t>
            </a:r>
            <a:r>
              <a:rPr lang="en-GB" sz="1600" b="1" dirty="0">
                <a:solidFill>
                  <a:schemeClr val="tx2"/>
                </a:solidFill>
              </a:rPr>
              <a:t>&amp; Reward </a:t>
            </a:r>
            <a:r>
              <a:rPr lang="en-GB" sz="1600" dirty="0">
                <a:solidFill>
                  <a:schemeClr val="tx2"/>
                </a:solidFill>
              </a:rPr>
              <a:t>– Developing </a:t>
            </a:r>
            <a:r>
              <a:rPr lang="en-US" sz="1600" dirty="0">
                <a:solidFill>
                  <a:schemeClr val="tx2"/>
                </a:solidFill>
              </a:rPr>
              <a:t>a pay and reward strategy that is competitive in the market to support getting the right people on the right jobs at the right price.</a:t>
            </a:r>
            <a:endParaRPr lang="en-GB" sz="16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908720"/>
            <a:ext cx="8334480" cy="648072"/>
          </a:xfrm>
        </p:spPr>
        <p:txBody>
          <a:bodyPr>
            <a:normAutofit/>
          </a:bodyPr>
          <a:lstStyle/>
          <a:p>
            <a:r>
              <a:rPr lang="en-GB" dirty="0"/>
              <a:t>Developing the profession: work </a:t>
            </a:r>
            <a:r>
              <a:rPr lang="en-GB" dirty="0" smtClean="0"/>
              <a:t>streams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556792"/>
            <a:ext cx="8028000" cy="4595663"/>
          </a:xfrm>
        </p:spPr>
        <p:txBody>
          <a:bodyPr/>
          <a:lstStyle/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 smtClean="0">
                <a:solidFill>
                  <a:schemeClr val="tx2"/>
                </a:solidFill>
              </a:rPr>
              <a:t>Talent </a:t>
            </a:r>
            <a:r>
              <a:rPr lang="en-GB" sz="1600" b="1" dirty="0">
                <a:solidFill>
                  <a:schemeClr val="tx2"/>
                </a:solidFill>
              </a:rPr>
              <a:t>Management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US" sz="1600" dirty="0">
                <a:solidFill>
                  <a:schemeClr val="tx2"/>
                </a:solidFill>
              </a:rPr>
              <a:t>Building knowledge of our Professionals and identifying the highest potential individuals to ensure the right people are working on the right projects with strong pipelines for succession.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Curriculum </a:t>
            </a:r>
            <a:r>
              <a:rPr lang="en-GB" sz="1600" dirty="0">
                <a:solidFill>
                  <a:schemeClr val="tx2"/>
                </a:solidFill>
              </a:rPr>
              <a:t>– Developing a</a:t>
            </a:r>
            <a:r>
              <a:rPr lang="en-US" sz="1600" dirty="0">
                <a:solidFill>
                  <a:schemeClr val="tx2"/>
                </a:solidFill>
              </a:rPr>
              <a:t> project delivery curriculum and commission learning products from CSL which support development needs of Professionals and the Project Delivery community.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Brokering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US" sz="1600" dirty="0">
                <a:solidFill>
                  <a:schemeClr val="tx2"/>
                </a:solidFill>
              </a:rPr>
              <a:t>Building a brokering service that facilitates getting the right resource on the right project at the right time.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Knowledge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US" sz="1600" dirty="0">
                <a:solidFill>
                  <a:schemeClr val="tx2"/>
                </a:solidFill>
              </a:rPr>
              <a:t>Developing knowledge sharing and management to support continuous improvement, sharing of best practices and knowledge within and between government </a:t>
            </a:r>
            <a:r>
              <a:rPr lang="en-US" sz="1600" dirty="0" smtClean="0">
                <a:solidFill>
                  <a:schemeClr val="tx2"/>
                </a:solidFill>
              </a:rPr>
              <a:t>departments.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 smtClean="0">
                <a:solidFill>
                  <a:schemeClr val="tx2"/>
                </a:solidFill>
              </a:rPr>
              <a:t>Pay </a:t>
            </a:r>
            <a:r>
              <a:rPr lang="en-GB" sz="1600" b="1" dirty="0">
                <a:solidFill>
                  <a:schemeClr val="tx2"/>
                </a:solidFill>
              </a:rPr>
              <a:t>&amp; Reward </a:t>
            </a:r>
            <a:r>
              <a:rPr lang="en-GB" sz="1600" dirty="0">
                <a:solidFill>
                  <a:schemeClr val="tx2"/>
                </a:solidFill>
              </a:rPr>
              <a:t>– Developing </a:t>
            </a:r>
            <a:r>
              <a:rPr lang="en-US" sz="1600" dirty="0">
                <a:solidFill>
                  <a:schemeClr val="tx2"/>
                </a:solidFill>
              </a:rPr>
              <a:t>a pay and reward strategy that is competitive in the market to support getting the right people on the right jobs at the right price.</a:t>
            </a:r>
            <a:endParaRPr lang="en-GB" sz="16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01" y="1037757"/>
            <a:ext cx="802800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Services supporting the profession: work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844824"/>
            <a:ext cx="8028000" cy="4307631"/>
          </a:xfrm>
        </p:spPr>
        <p:txBody>
          <a:bodyPr/>
          <a:lstStyle/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Major Projects Leadership Academy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GB" altLang="en-GB" sz="1600" dirty="0">
                <a:solidFill>
                  <a:schemeClr val="tx2"/>
                </a:solidFill>
              </a:rPr>
              <a:t>Create a world class cadre of project professionals who are properly trained to lead each of our major projects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GB" sz="1600" dirty="0">
              <a:solidFill>
                <a:schemeClr val="tx2"/>
              </a:solidFill>
            </a:endParaRP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Project Leaders Programme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GB" altLang="en-GB" sz="1600" dirty="0">
                <a:solidFill>
                  <a:schemeClr val="tx2"/>
                </a:solidFill>
              </a:rPr>
              <a:t>Build from MPLA to increase project leadership capability for priority projects at the tier below GMPP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Accountability and responsibility </a:t>
            </a:r>
            <a:r>
              <a:rPr lang="en-GB" sz="2400" dirty="0">
                <a:solidFill>
                  <a:schemeClr val="tx2"/>
                </a:solidFill>
              </a:rPr>
              <a:t>- </a:t>
            </a:r>
            <a:r>
              <a:rPr lang="en-GB" altLang="en-GB" sz="1600" dirty="0">
                <a:solidFill>
                  <a:schemeClr val="tx2"/>
                </a:solidFill>
              </a:rPr>
              <a:t>Ensure we have the right SROs and project directors in place who have the autonomy and flexibility to deliver their projects</a:t>
            </a: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Data analysis and insight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GB" sz="1600" dirty="0" smtClean="0">
                <a:solidFill>
                  <a:schemeClr val="tx2"/>
                </a:solidFill>
              </a:rPr>
              <a:t>Underpin evidence based decision-making on project initiation, design and delivery.</a:t>
            </a:r>
            <a:endParaRPr lang="en-US" sz="1600" dirty="0">
              <a:solidFill>
                <a:schemeClr val="tx2"/>
              </a:solidFill>
            </a:endParaRP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Research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GB" sz="1600" dirty="0" smtClean="0">
                <a:solidFill>
                  <a:schemeClr val="tx2"/>
                </a:solidFill>
              </a:rPr>
              <a:t>Generate new insights and understanding by learning from experience to enable better informed </a:t>
            </a:r>
            <a:r>
              <a:rPr lang="en-GB" sz="1600" dirty="0">
                <a:solidFill>
                  <a:schemeClr val="tx2"/>
                </a:solidFill>
              </a:rPr>
              <a:t>judgements on project initiation, design and delivery</a:t>
            </a:r>
            <a:r>
              <a:rPr lang="en-GB" sz="1600" dirty="0" smtClean="0">
                <a:solidFill>
                  <a:schemeClr val="tx2"/>
                </a:solidFill>
              </a:rPr>
              <a:t>.</a:t>
            </a:r>
            <a:endParaRPr lang="en-GB" sz="1600" b="1" dirty="0">
              <a:solidFill>
                <a:schemeClr val="tx2"/>
              </a:solidFill>
            </a:endParaRPr>
          </a:p>
          <a:p>
            <a:pPr marL="180975" lvl="1">
              <a:lnSpc>
                <a:spcPct val="125000"/>
              </a:lnSpc>
              <a:defRPr sz="1800">
                <a:uFillTx/>
              </a:defRPr>
            </a:pPr>
            <a:r>
              <a:rPr lang="en-GB" sz="1600" b="1" dirty="0">
                <a:solidFill>
                  <a:schemeClr val="tx2"/>
                </a:solidFill>
              </a:rPr>
              <a:t>External engagement and thought leadership </a:t>
            </a:r>
            <a:r>
              <a:rPr lang="en-GB" sz="1600" dirty="0">
                <a:solidFill>
                  <a:schemeClr val="tx2"/>
                </a:solidFill>
              </a:rPr>
              <a:t>– </a:t>
            </a:r>
            <a:r>
              <a:rPr lang="en-GB" sz="1600" dirty="0" smtClean="0">
                <a:solidFill>
                  <a:schemeClr val="tx2"/>
                </a:solidFill>
              </a:rPr>
              <a:t>Share our understanding and draw on the best knowledge available in academia, commercially and overseas.</a:t>
            </a:r>
            <a:endParaRPr lang="en-GB" sz="16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1066157"/>
            <a:ext cx="8027988" cy="504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The </a:t>
            </a:r>
            <a:r>
              <a:rPr lang="en-US" sz="4000" dirty="0"/>
              <a:t>Project Delivery Profession </a:t>
            </a:r>
            <a:r>
              <a:rPr lang="en-US" sz="4000" dirty="0" smtClean="0"/>
              <a:t>will: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785939"/>
            <a:ext cx="8047037" cy="308322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attract </a:t>
            </a:r>
            <a:r>
              <a:rPr lang="en-US" dirty="0"/>
              <a:t>and retain the best individuals: providing a rewarding career, supporting continuous professional development and shaping a community to feel part of and inspired </a:t>
            </a:r>
            <a:r>
              <a:rPr lang="en-US" dirty="0" smtClean="0"/>
              <a:t>by;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provide </a:t>
            </a:r>
            <a:r>
              <a:rPr lang="en-US" dirty="0"/>
              <a:t>cost effective, skilled, flexible project delivery leaders for departments: enabling effective delivery of policy (reducing the reliance on CCL); </a:t>
            </a:r>
            <a:r>
              <a:rPr lang="en-US" dirty="0" smtClean="0"/>
              <a:t>and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improve </a:t>
            </a:r>
            <a:r>
              <a:rPr lang="en-US" dirty="0"/>
              <a:t>delivery of (large through to small) project outcomes for the benefit of our </a:t>
            </a:r>
            <a:r>
              <a:rPr lang="en-US" dirty="0" smtClean="0"/>
              <a:t>society.</a:t>
            </a:r>
            <a:endParaRPr lang="en-US" dirty="0"/>
          </a:p>
          <a:p>
            <a:pPr lvl="0" algn="ctr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Building </a:t>
            </a:r>
            <a:r>
              <a:rPr lang="en-US" sz="3200" dirty="0">
                <a:solidFill>
                  <a:srgbClr val="FF0000"/>
                </a:solidFill>
              </a:rPr>
              <a:t>our capability and growing our talent, so we excel in project delivery for public </a:t>
            </a:r>
            <a:r>
              <a:rPr lang="en-US" sz="3200" dirty="0" smtClean="0">
                <a:solidFill>
                  <a:srgbClr val="FF0000"/>
                </a:solidFill>
              </a:rPr>
              <a:t>benefit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3957" y="954122"/>
            <a:ext cx="8027988" cy="504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/>
              <a:t>The Project Delivery Profession 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36349"/>
            <a:ext cx="7488832" cy="3384940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b="1" dirty="0" smtClean="0"/>
              <a:t>Governance</a:t>
            </a:r>
            <a:r>
              <a:rPr lang="en-GB" altLang="en-US" sz="1800" b="1" dirty="0"/>
              <a:t>: </a:t>
            </a:r>
            <a:r>
              <a:rPr lang="en-GB" altLang="en-US" sz="1800" dirty="0"/>
              <a:t>strong, inclusive, </a:t>
            </a:r>
            <a:r>
              <a:rPr lang="en-GB" altLang="en-US" sz="1800" dirty="0" smtClean="0"/>
              <a:t>effective. Underpinned </a:t>
            </a:r>
            <a:r>
              <a:rPr lang="en-GB" altLang="en-US" sz="1800" dirty="0"/>
              <a:t>by a code of practice, that sets standards (and a gateway) and protects members interests.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b="1" dirty="0"/>
              <a:t>Structure: </a:t>
            </a:r>
            <a:r>
              <a:rPr lang="en-GB" altLang="en-US" sz="1800" dirty="0" smtClean="0"/>
              <a:t>defined </a:t>
            </a:r>
            <a:r>
              <a:rPr lang="en-GB" altLang="en-US" sz="1800" dirty="0"/>
              <a:t>roles and capabilities, performed to </a:t>
            </a:r>
            <a:r>
              <a:rPr lang="en-GB" altLang="en-US" sz="1800" dirty="0" smtClean="0"/>
              <a:t>the </a:t>
            </a:r>
            <a:r>
              <a:rPr lang="en-GB" altLang="en-US" sz="1800" dirty="0"/>
              <a:t>standards, with defined competencies for specific levels and roles.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b="1" dirty="0"/>
              <a:t>Growing body of knowledge</a:t>
            </a:r>
            <a:r>
              <a:rPr lang="en-GB" altLang="en-US" sz="1800" dirty="0"/>
              <a:t>: </a:t>
            </a:r>
            <a:r>
              <a:rPr lang="en-GB" altLang="en-US" sz="1800" dirty="0" smtClean="0"/>
              <a:t>from </a:t>
            </a:r>
            <a:r>
              <a:rPr lang="en-GB" altLang="en-US" sz="1800" dirty="0"/>
              <a:t>the pure academic through </a:t>
            </a:r>
            <a:r>
              <a:rPr lang="en-GB" altLang="en-US" sz="1800" dirty="0" smtClean="0"/>
              <a:t>sharing </a:t>
            </a:r>
            <a:r>
              <a:rPr lang="en-GB" altLang="en-US" sz="1800" dirty="0"/>
              <a:t>of </a:t>
            </a:r>
            <a:r>
              <a:rPr lang="en-GB" altLang="en-US" sz="1800" dirty="0" smtClean="0"/>
              <a:t>experience, </a:t>
            </a:r>
            <a:r>
              <a:rPr lang="en-GB" altLang="en-US" sz="1800" dirty="0"/>
              <a:t>a curriculum comprising generic courses through to hands on learning, qualifications – accredited or validated.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b="1" dirty="0"/>
              <a:t>Communities of Practice: </a:t>
            </a:r>
            <a:r>
              <a:rPr lang="en-GB" altLang="en-US" sz="1800" dirty="0"/>
              <a:t>Networks promoting collaboration, sharing </a:t>
            </a:r>
            <a:r>
              <a:rPr lang="en-GB" altLang="en-US" sz="1800" dirty="0" smtClean="0"/>
              <a:t>good </a:t>
            </a:r>
            <a:r>
              <a:rPr lang="en-GB" altLang="en-US" sz="1800" dirty="0"/>
              <a:t>practice, advice and support, informing strategies. </a:t>
            </a:r>
            <a:r>
              <a:rPr lang="en-GB" altLang="en-US" sz="1800" dirty="0" smtClean="0"/>
              <a:t>Within </a:t>
            </a:r>
            <a:r>
              <a:rPr lang="en-GB" altLang="en-US" sz="1800" dirty="0"/>
              <a:t>and across </a:t>
            </a:r>
            <a:r>
              <a:rPr lang="en-GB" altLang="en-US" sz="1800" dirty="0" smtClean="0"/>
              <a:t>departments and include private </a:t>
            </a:r>
            <a:r>
              <a:rPr lang="en-GB" altLang="en-US" sz="1800" dirty="0"/>
              <a:t>/ commercial parties</a:t>
            </a:r>
            <a:r>
              <a:rPr lang="en-GB" altLang="en-US" sz="1800" dirty="0" smtClean="0"/>
              <a:t>.</a:t>
            </a:r>
            <a:endParaRPr lang="en-GB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prstClr val="white"/>
                </a:solidFill>
              </a:rPr>
              <a:t>    </a:t>
            </a:r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20686"/>
            <a:ext cx="8162056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5ABB"/>
                </a:solidFill>
              </a:rPr>
              <a:t>…the body of recognised experts and those who aspire to be experts who lead and support delivery of project outputs and outcomes for public benefit</a:t>
            </a:r>
            <a:endParaRPr lang="en-GB" sz="2000" dirty="0">
              <a:solidFill>
                <a:srgbClr val="005AB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20" y="979897"/>
            <a:ext cx="8028000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Project Delivery Communities of Practice</a:t>
            </a:r>
            <a:endParaRPr lang="en-GB" dirty="0"/>
          </a:p>
        </p:txBody>
      </p:sp>
      <p:pic>
        <p:nvPicPr>
          <p:cNvPr id="5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84784"/>
            <a:ext cx="8568952" cy="5112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000" y="950102"/>
            <a:ext cx="8028000" cy="666646"/>
          </a:xfrm>
        </p:spPr>
        <p:txBody>
          <a:bodyPr>
            <a:normAutofit/>
          </a:bodyPr>
          <a:lstStyle/>
          <a:p>
            <a:r>
              <a:rPr lang="en-GB" dirty="0" smtClean="0"/>
              <a:t>How Communities will help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29508" y="1616748"/>
            <a:ext cx="8734980" cy="5052612"/>
            <a:chOff x="6350" y="1497300"/>
            <a:chExt cx="8684984" cy="5309508"/>
          </a:xfrm>
        </p:grpSpPr>
        <p:sp>
          <p:nvSpPr>
            <p:cNvPr id="7" name="Gear"/>
            <p:cNvSpPr>
              <a:spLocks noEditPoints="1" noChangeArrowheads="1"/>
            </p:cNvSpPr>
            <p:nvPr/>
          </p:nvSpPr>
          <p:spPr bwMode="auto">
            <a:xfrm>
              <a:off x="6350" y="3884900"/>
              <a:ext cx="2841625" cy="24542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3 w 21600"/>
                <a:gd name="T13" fmla="*/ 3972 h 21600"/>
                <a:gd name="T14" fmla="*/ 17838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20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8" name="Gear"/>
            <p:cNvSpPr>
              <a:spLocks noEditPoints="1" noChangeArrowheads="1"/>
            </p:cNvSpPr>
            <p:nvPr/>
          </p:nvSpPr>
          <p:spPr bwMode="auto">
            <a:xfrm>
              <a:off x="5849709" y="1497300"/>
              <a:ext cx="2841625" cy="24542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20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9" name="AutoShape 7"/>
            <p:cNvSpPr>
              <a:spLocks noEditPoints="1" noChangeArrowheads="1"/>
            </p:cNvSpPr>
            <p:nvPr/>
          </p:nvSpPr>
          <p:spPr bwMode="auto">
            <a:xfrm>
              <a:off x="2228850" y="2508538"/>
              <a:ext cx="3397250" cy="293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20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10" name="AutoShape 8"/>
            <p:cNvSpPr>
              <a:spLocks noEditPoints="1" noChangeArrowheads="1"/>
            </p:cNvSpPr>
            <p:nvPr/>
          </p:nvSpPr>
          <p:spPr bwMode="auto">
            <a:xfrm>
              <a:off x="4432300" y="3547671"/>
              <a:ext cx="3775075" cy="3259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200" dirty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695575" y="2105313"/>
              <a:ext cx="1736725" cy="87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2000" b="1" dirty="0">
                  <a:solidFill>
                    <a:srgbClr val="ED002F"/>
                  </a:solidFill>
                  <a:latin typeface="Rockwell" panose="02060603020205020403" pitchFamily="18" charset="0"/>
                </a:rPr>
                <a:t>Business Knowledge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00400" y="5828000"/>
              <a:ext cx="2243138" cy="87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2000" b="1" dirty="0">
                  <a:solidFill>
                    <a:srgbClr val="ED002F"/>
                  </a:solidFill>
                  <a:latin typeface="Rockwell" panose="02060603020205020403" pitchFamily="18" charset="0"/>
                </a:rPr>
                <a:t>Improved Capabilities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357813" y="1602076"/>
              <a:ext cx="1736725" cy="87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2000" b="1" dirty="0">
                  <a:solidFill>
                    <a:srgbClr val="ED002F"/>
                  </a:solidFill>
                  <a:latin typeface="Rockwell" panose="02060603020205020403" pitchFamily="18" charset="0"/>
                </a:rPr>
                <a:t>Project Delivery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52462" y="4330989"/>
              <a:ext cx="195580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Social Events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7462" y="5494625"/>
              <a:ext cx="220345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Collaboration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52492" y="4796125"/>
              <a:ext cx="66979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Forums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782762" y="4567525"/>
              <a:ext cx="914400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Sharing Wisdom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593975" y="4051588"/>
              <a:ext cx="1512887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Collective Intelligence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925762" y="4796125"/>
              <a:ext cx="1798638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Knowledge Retention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373562" y="3272126"/>
              <a:ext cx="1139826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Best Practices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373562" y="3881725"/>
              <a:ext cx="1139826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Cross Fertilisation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230562" y="2995900"/>
              <a:ext cx="213360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Knowledge Database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906962" y="4719925"/>
              <a:ext cx="1139826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Practitioner Efficiency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906962" y="5558125"/>
              <a:ext cx="1139826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Problem Solving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854700" y="5939125"/>
              <a:ext cx="1139826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Business Processes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6811962" y="4912013"/>
              <a:ext cx="1139826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Decision Making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791325" y="4502438"/>
              <a:ext cx="1139826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Innovation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6129337" y="3983325"/>
              <a:ext cx="1441450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Understanding Customers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516562" y="4415125"/>
              <a:ext cx="1139826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Insights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357937" y="2095788"/>
              <a:ext cx="1749425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Better Products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659562" y="1824325"/>
              <a:ext cx="190500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Better Services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6126162" y="3119725"/>
              <a:ext cx="243840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Operational Efficiency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7452505" y="2368337"/>
              <a:ext cx="1139826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Customer Satisfaction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6430962" y="3391188"/>
              <a:ext cx="137160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Higher Quality</a:t>
              </a: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63537" y="4064288"/>
              <a:ext cx="1724025" cy="576262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rot="21157847" flipH="1">
              <a:off x="4268787" y="2594263"/>
              <a:ext cx="1136650" cy="681037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240337" y="3794413"/>
              <a:ext cx="1774825" cy="576262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rot="17668425" flipV="1">
              <a:off x="7198518" y="3091944"/>
              <a:ext cx="1647825" cy="401638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>
              <a:off x="1066800" y="3070513"/>
              <a:ext cx="336550" cy="628650"/>
            </a:xfrm>
            <a:prstGeom prst="downArrow">
              <a:avLst>
                <a:gd name="adj1" fmla="val 50000"/>
                <a:gd name="adj2" fmla="val 46698"/>
              </a:avLst>
            </a:prstGeom>
            <a:solidFill>
              <a:srgbClr val="ED002F">
                <a:alpha val="43000"/>
              </a:srgbClr>
            </a:solidFill>
            <a:ln>
              <a:noFill/>
            </a:ln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en-US" sz="12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>
              <a:off x="282575" y="3051463"/>
              <a:ext cx="336550" cy="1162050"/>
            </a:xfrm>
            <a:prstGeom prst="downArrow">
              <a:avLst>
                <a:gd name="adj1" fmla="val 50000"/>
                <a:gd name="adj2" fmla="val 86321"/>
              </a:avLst>
            </a:prstGeom>
            <a:solidFill>
              <a:srgbClr val="ED002F">
                <a:alpha val="43000"/>
              </a:srgbClr>
            </a:solidFill>
            <a:ln>
              <a:noFill/>
            </a:ln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en-US" sz="12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AutoShape 43"/>
            <p:cNvSpPr>
              <a:spLocks noChangeArrowheads="1"/>
            </p:cNvSpPr>
            <p:nvPr/>
          </p:nvSpPr>
          <p:spPr bwMode="auto">
            <a:xfrm>
              <a:off x="1806575" y="3072100"/>
              <a:ext cx="336550" cy="428625"/>
            </a:xfrm>
            <a:prstGeom prst="downArrow">
              <a:avLst>
                <a:gd name="adj1" fmla="val 50000"/>
                <a:gd name="adj2" fmla="val 31840"/>
              </a:avLst>
            </a:prstGeom>
            <a:solidFill>
              <a:srgbClr val="ED002F">
                <a:alpha val="43000"/>
              </a:srgbClr>
            </a:solidFill>
            <a:ln>
              <a:noFill/>
            </a:ln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en-US" sz="12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 flipV="1">
              <a:off x="5951537" y="6113299"/>
              <a:ext cx="1409700" cy="669925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rot="21157847" flipV="1">
              <a:off x="2979737" y="5148550"/>
              <a:ext cx="1647825" cy="401638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 flipV="1">
              <a:off x="950912" y="5745450"/>
              <a:ext cx="1409700" cy="669925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rot="4957847" flipV="1">
              <a:off x="5726857" y="2676813"/>
              <a:ext cx="1006475" cy="301625"/>
            </a:xfrm>
            <a:custGeom>
              <a:avLst/>
              <a:gdLst>
                <a:gd name="T0" fmla="*/ 0 w 1086"/>
                <a:gd name="T1" fmla="*/ 2147483647 h 363"/>
                <a:gd name="T2" fmla="*/ 2147483647 w 1086"/>
                <a:gd name="T3" fmla="*/ 2147483647 h 363"/>
                <a:gd name="T4" fmla="*/ 2147483647 w 1086"/>
                <a:gd name="T5" fmla="*/ 2147483647 h 363"/>
                <a:gd name="T6" fmla="*/ 2147483647 w 1086"/>
                <a:gd name="T7" fmla="*/ 2147483647 h 363"/>
                <a:gd name="T8" fmla="*/ 2147483647 w 1086"/>
                <a:gd name="T9" fmla="*/ 2147483647 h 363"/>
                <a:gd name="T10" fmla="*/ 2147483647 w 1086"/>
                <a:gd name="T11" fmla="*/ 2147483647 h 363"/>
                <a:gd name="T12" fmla="*/ 2147483647 w 1086"/>
                <a:gd name="T13" fmla="*/ 2147483647 h 363"/>
                <a:gd name="T14" fmla="*/ 2147483647 w 1086"/>
                <a:gd name="T15" fmla="*/ 2147483647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363"/>
                <a:gd name="T26" fmla="*/ 1086 w 1086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363">
                  <a:moveTo>
                    <a:pt x="0" y="363"/>
                  </a:moveTo>
                  <a:cubicBezTo>
                    <a:pt x="17" y="345"/>
                    <a:pt x="34" y="327"/>
                    <a:pt x="74" y="295"/>
                  </a:cubicBezTo>
                  <a:cubicBezTo>
                    <a:pt x="114" y="263"/>
                    <a:pt x="195" y="202"/>
                    <a:pt x="242" y="171"/>
                  </a:cubicBezTo>
                  <a:cubicBezTo>
                    <a:pt x="289" y="140"/>
                    <a:pt x="306" y="132"/>
                    <a:pt x="356" y="109"/>
                  </a:cubicBezTo>
                  <a:cubicBezTo>
                    <a:pt x="406" y="86"/>
                    <a:pt x="467" y="53"/>
                    <a:pt x="544" y="35"/>
                  </a:cubicBezTo>
                  <a:cubicBezTo>
                    <a:pt x="621" y="17"/>
                    <a:pt x="745" y="6"/>
                    <a:pt x="816" y="3"/>
                  </a:cubicBezTo>
                  <a:cubicBezTo>
                    <a:pt x="887" y="0"/>
                    <a:pt x="927" y="9"/>
                    <a:pt x="972" y="19"/>
                  </a:cubicBezTo>
                  <a:cubicBezTo>
                    <a:pt x="1017" y="29"/>
                    <a:pt x="1068" y="57"/>
                    <a:pt x="1086" y="65"/>
                  </a:cubicBezTo>
                </a:path>
              </a:pathLst>
            </a:custGeom>
            <a:noFill/>
            <a:ln w="130175">
              <a:solidFill>
                <a:srgbClr val="FFC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6129337" y="2560925"/>
              <a:ext cx="682625" cy="5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Lower Costs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34950" y="3343563"/>
              <a:ext cx="1981200" cy="87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2000" b="1" dirty="0">
                  <a:solidFill>
                    <a:srgbClr val="ED002F"/>
                  </a:solidFill>
                  <a:latin typeface="Rockwell" panose="02060603020205020403" pitchFamily="18" charset="0"/>
                </a:rPr>
                <a:t>Community Participation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353105" y="5142200"/>
              <a:ext cx="532039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Blogs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925762" y="3348325"/>
              <a:ext cx="838200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Experts</a:t>
              </a:r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1790530" y="5142200"/>
              <a:ext cx="886161" cy="34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200" dirty="0">
                  <a:solidFill>
                    <a:sysClr val="windowText" lastClr="000000"/>
                  </a:solidFill>
                  <a:latin typeface="Calibri"/>
                </a:rPr>
                <a:t>Comments</a:t>
              </a:r>
            </a:p>
          </p:txBody>
        </p:sp>
      </p:grp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69315" y="2421340"/>
            <a:ext cx="2136775" cy="830997"/>
          </a:xfrm>
          <a:prstGeom prst="rect">
            <a:avLst/>
          </a:prstGeom>
          <a:solidFill>
            <a:srgbClr val="ED002F">
              <a:alpha val="43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en-US" sz="1200" dirty="0">
                <a:solidFill>
                  <a:sysClr val="windowText" lastClr="000000"/>
                </a:solidFill>
                <a:latin typeface="Calibri"/>
              </a:rPr>
              <a:t> SRO</a:t>
            </a:r>
          </a:p>
          <a:p>
            <a:pPr>
              <a:buFontTx/>
              <a:buChar char="•"/>
              <a:defRPr/>
            </a:pPr>
            <a:r>
              <a:rPr lang="en-US" altLang="en-US" sz="1200" dirty="0">
                <a:solidFill>
                  <a:sysClr val="windowText" lastClr="000000"/>
                </a:solidFill>
                <a:latin typeface="Calibri"/>
              </a:rPr>
              <a:t> Project Delivery </a:t>
            </a:r>
            <a:r>
              <a:rPr lang="en-US" altLang="en-US" sz="1200" dirty="0" err="1">
                <a:solidFill>
                  <a:sysClr val="windowText" lastClr="000000"/>
                </a:solidFill>
                <a:latin typeface="Calibri"/>
              </a:rPr>
              <a:t>Practioners</a:t>
            </a:r>
            <a:endParaRPr lang="en-US" altLang="en-US" sz="1200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•"/>
              <a:defRPr/>
            </a:pPr>
            <a:r>
              <a:rPr lang="en-US" altLang="en-US" sz="1200" dirty="0">
                <a:solidFill>
                  <a:sysClr val="windowText" lastClr="000000"/>
                </a:solidFill>
                <a:latin typeface="Calibri"/>
              </a:rPr>
              <a:t> Professional Bodies</a:t>
            </a:r>
          </a:p>
          <a:p>
            <a:pPr>
              <a:buFontTx/>
              <a:buChar char="•"/>
              <a:defRPr/>
            </a:pPr>
            <a:r>
              <a:rPr lang="en-US" altLang="en-US" sz="1200" dirty="0">
                <a:solidFill>
                  <a:sysClr val="windowText" lastClr="000000"/>
                </a:solidFill>
                <a:latin typeface="Calibri"/>
              </a:rPr>
              <a:t> Other Communities</a:t>
            </a:r>
          </a:p>
        </p:txBody>
      </p:sp>
    </p:spTree>
    <p:extLst>
      <p:ext uri="{BB962C8B-B14F-4D97-AF65-F5344CB8AC3E}">
        <p14:creationId xmlns:p14="http://schemas.microsoft.com/office/powerpoint/2010/main" val="35121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557213" y="5445125"/>
            <a:ext cx="7634287" cy="914400"/>
          </a:xfrm>
        </p:spPr>
        <p:txBody>
          <a:bodyPr numCol="1"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GB" dirty="0" smtClean="0">
                <a:latin typeface="Arial" charset="0"/>
              </a:rPr>
              <a:t>Tim Banfield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GB" dirty="0" smtClean="0">
                <a:latin typeface="Arial" charset="0"/>
              </a:rPr>
              <a:t>Director, Strategy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GB" dirty="0" smtClean="0">
                <a:latin typeface="Arial" charset="0"/>
              </a:rPr>
              <a:t>Major Projects Authority</a:t>
            </a:r>
          </a:p>
          <a:p>
            <a:pPr eaLnBrk="1" hangingPunct="1">
              <a:spcBef>
                <a:spcPct val="0"/>
              </a:spcBef>
            </a:pPr>
            <a:r>
              <a:rPr dirty="0" smtClean="0"/>
              <a:t>J</a:t>
            </a:r>
            <a:r>
              <a:rPr lang="en-GB" dirty="0" err="1" smtClean="0"/>
              <a:t>une</a:t>
            </a:r>
            <a:r>
              <a:rPr dirty="0" smtClean="0"/>
              <a:t> </a:t>
            </a:r>
            <a:r>
              <a:rPr dirty="0"/>
              <a:t>2015</a:t>
            </a:r>
            <a:endParaRPr lang="en-US" dirty="0" smtClean="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en-GB" altLang="en-GB" b="1" dirty="0" smtClean="0"/>
              <a:t>Growing Project Delivery Capability in Government</a:t>
            </a:r>
            <a:endParaRPr lang="en-GB" alt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8515" y="816012"/>
            <a:ext cx="7488832" cy="556145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Making good judgements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8515" y="1493575"/>
            <a:ext cx="8028285" cy="4813809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Front-End loading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 The process used for managing the set-up of new projects is too simplistic given the costs and risks. In future:</a:t>
            </a:r>
          </a:p>
          <a:p>
            <a:pPr marL="285750" lvl="1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Project initiation is </a:t>
            </a:r>
            <a:r>
              <a:rPr lang="en-GB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undertaken </a:t>
            </a:r>
            <a:r>
              <a:rPr lang="en-GB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rigorously, only </a:t>
            </a:r>
            <a:r>
              <a:rPr lang="en-GB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right projects are </a:t>
            </a:r>
            <a:r>
              <a:rPr lang="en-GB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started;</a:t>
            </a:r>
          </a:p>
          <a:p>
            <a:pPr marL="285750" lvl="1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Based on alignment </a:t>
            </a:r>
            <a:r>
              <a:rPr lang="en-GB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with policy priorities, deliverability, benefits and risks, and </a:t>
            </a:r>
            <a:r>
              <a:rPr lang="en-GB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with flexible delivery options.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ja-JP" b="1" dirty="0" smtClean="0">
                <a:ea typeface="ＭＳ Ｐゴシック" panose="020B0600070205080204" pitchFamily="34" charset="-128"/>
              </a:rPr>
              <a:t>Strategic prioritization 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– past tendency to over-commit portfolios. In future: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a typeface="ＭＳ Ｐゴシック" panose="020B0600070205080204" pitchFamily="34" charset="-128"/>
              </a:rPr>
              <a:t>Make the right decisions </a:t>
            </a:r>
            <a:r>
              <a:rPr lang="en-GB" sz="1800" dirty="0" smtClean="0">
                <a:ea typeface="ＭＳ Ｐゴシック" panose="020B0600070205080204" pitchFamily="34" charset="-128"/>
              </a:rPr>
              <a:t>based </a:t>
            </a:r>
            <a:r>
              <a:rPr lang="en-GB" sz="1800" dirty="0">
                <a:ea typeface="ＭＳ Ｐゴシック" panose="020B0600070205080204" pitchFamily="34" charset="-128"/>
              </a:rPr>
              <a:t>on a holistic understanding of resourcing, constraints, risk and </a:t>
            </a:r>
            <a:r>
              <a:rPr lang="en-GB" sz="1800" dirty="0" smtClean="0">
                <a:ea typeface="ＭＳ Ｐゴシック" panose="020B0600070205080204" pitchFamily="34" charset="-128"/>
              </a:rPr>
              <a:t>interdependencies;</a:t>
            </a:r>
            <a:endParaRPr lang="en-GB" sz="1800" dirty="0">
              <a:ea typeface="ＭＳ Ｐゴシック" panose="020B0600070205080204" pitchFamily="34" charset="-128"/>
            </a:endParaRP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a typeface="ＭＳ Ｐゴシック" panose="020B0600070205080204" pitchFamily="34" charset="-128"/>
              </a:rPr>
              <a:t>Identify underperforming projects early and intervene </a:t>
            </a:r>
            <a:r>
              <a:rPr lang="en-GB" sz="1800" dirty="0" smtClean="0">
                <a:ea typeface="ＭＳ Ｐゴシック" panose="020B0600070205080204" pitchFamily="34" charset="-128"/>
              </a:rPr>
              <a:t>to </a:t>
            </a:r>
            <a:r>
              <a:rPr lang="en-GB" sz="1800" dirty="0">
                <a:ea typeface="ＭＳ Ｐゴシック" panose="020B0600070205080204" pitchFamily="34" charset="-128"/>
              </a:rPr>
              <a:t>turnaround, disaggregate or cancel these </a:t>
            </a:r>
            <a:r>
              <a:rPr lang="en-GB" sz="1800" dirty="0" smtClean="0">
                <a:ea typeface="ＭＳ Ｐゴシック" panose="020B0600070205080204" pitchFamily="34" charset="-128"/>
              </a:rPr>
              <a:t>projects.</a:t>
            </a:r>
            <a:endParaRPr lang="en-GB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en-US" altLang="ja-JP" sz="1800" dirty="0">
              <a:ea typeface="ＭＳ Ｐゴシック" panose="020B0600070205080204" pitchFamily="34" charset="-128"/>
            </a:endParaRPr>
          </a:p>
          <a:p>
            <a:pPr marL="171450" lvl="1" indent="-171450" algn="ctr" eaLnBrk="1" hangingPunct="1">
              <a:spcBef>
                <a:spcPct val="0"/>
              </a:spcBef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171450" lvl="1" indent="-171450" eaLnBrk="1" hangingPunct="1">
              <a:lnSpc>
                <a:spcPct val="120000"/>
              </a:lnSpc>
            </a:pPr>
            <a:endParaRPr lang="en-US" altLang="en-US" sz="1200" dirty="0" smtClean="0">
              <a:ea typeface="ＭＳ Ｐゴシック" panose="020B0600070205080204" pitchFamily="34" charset="-128"/>
            </a:endParaRPr>
          </a:p>
          <a:p>
            <a:pPr marL="171450" lvl="1" indent="-171450" eaLnBrk="1" hangingPunct="1">
              <a:lnSpc>
                <a:spcPct val="120000"/>
              </a:lnSpc>
            </a:pPr>
            <a:endParaRPr lang="en-US" altLang="en-US" sz="120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7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7652" name="Picture 4" descr="Today's Dilbert Com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760"/>
            <a:ext cx="820737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36614"/>
            <a:ext cx="8027988" cy="4321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/>
              <a:t>Strategic Prioritisation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9750" y="1340201"/>
            <a:ext cx="8027988" cy="468118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What is the landscape (number, characteristics, status and level of aggregation of each project) of the department’s current projects portfolio?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How does the projects portfolio, and each individual project, align with and support the delivery of the department’s strategic objectives?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What is the through-life cost, funding, and resourcing profile of the department’s projects portfolio?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What are the constraints to delivering the department’s projects portfolio, and what are we doing to address these constraints?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What are the interdependencies within the department’s projects portfolio, and how are we managing the impact of these interdependencies?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What are the major risks against the department’s projects, at both the project and cumulative portfolio level, and how are we managing these risks?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What is the department’s future pipeline of projects, and how will those projects be integrated into the portfolio?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What is the department’s </a:t>
            </a:r>
            <a:r>
              <a:rPr lang="en-US" sz="1300" dirty="0" err="1" smtClean="0"/>
              <a:t>prioritisation</a:t>
            </a:r>
            <a:r>
              <a:rPr lang="en-US" sz="1300" dirty="0" smtClean="0"/>
              <a:t> of projects, and how have we </a:t>
            </a:r>
            <a:r>
              <a:rPr lang="en-US" sz="1300" dirty="0" err="1" smtClean="0"/>
              <a:t>prioritised</a:t>
            </a:r>
            <a:r>
              <a:rPr lang="en-US" sz="1300" dirty="0" smtClean="0"/>
              <a:t> these projects?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How effective is the existing governance structure for both individual projects and the portfolio as a whole, and what mechanisms exist for ongoing review and management of the portfolio?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 smtClean="0"/>
              <a:t>Does the department have a culture that encourages openness about issues facing both individual projects and the portfolio as a whole, and action on the basis of any concerns?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100" dirty="0" smtClean="0"/>
          </a:p>
          <a:p>
            <a:pPr>
              <a:buFont typeface="Arial" charset="0"/>
              <a:buNone/>
              <a:defRPr/>
            </a:pPr>
            <a:endParaRPr lang="en-GB" sz="1000" dirty="0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0338" y="260350"/>
            <a:ext cx="39592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requiremnts - easy to us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-459432"/>
            <a:ext cx="8424862" cy="6840760"/>
          </a:xfr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13198" y="377825"/>
            <a:ext cx="7210424" cy="4286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en-US" altLang="en-US" sz="3200" dirty="0" smtClean="0">
                <a:solidFill>
                  <a:srgbClr val="005ABB"/>
                </a:solidFill>
                <a:ea typeface="ＭＳ Ｐゴシック" panose="020B0600070205080204" pitchFamily="34" charset="-128"/>
              </a:rPr>
              <a:t>Inherent challenges </a:t>
            </a:r>
            <a:r>
              <a:rPr lang="en-US" altLang="en-US" sz="3200" dirty="0">
                <a:solidFill>
                  <a:srgbClr val="005ABB"/>
                </a:solidFill>
                <a:ea typeface="ＭＳ Ｐゴシック" panose="020B0600070205080204" pitchFamily="34" charset="-128"/>
              </a:rPr>
              <a:t>to good implementation </a:t>
            </a:r>
            <a:r>
              <a:rPr lang="en-US" altLang="en-US" sz="3200" dirty="0" smtClean="0">
                <a:solidFill>
                  <a:srgbClr val="005ABB"/>
                </a:solidFill>
                <a:ea typeface="ＭＳ Ｐゴシック" panose="020B0600070205080204" pitchFamily="34" charset="-128"/>
              </a:rPr>
              <a:t>planning ……  </a:t>
            </a:r>
            <a:endParaRPr lang="en-US" sz="3200" dirty="0">
              <a:solidFill>
                <a:srgbClr val="005ABB"/>
              </a:solidFill>
            </a:endParaRPr>
          </a:p>
        </p:txBody>
      </p:sp>
      <p:sp>
        <p:nvSpPr>
          <p:cNvPr id="8" name="Slide Number Placeholder 2"/>
          <p:cNvSpPr txBox="1">
            <a:spLocks noGrp="1"/>
          </p:cNvSpPr>
          <p:nvPr/>
        </p:nvSpPr>
        <p:spPr bwMode="auto">
          <a:xfrm>
            <a:off x="7099300" y="6375400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572" tIns="47785" rIns="95572" bIns="47785" anchor="b"/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485699D-E54C-4339-B4D4-C31204063301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893050" y="3314700"/>
            <a:ext cx="1189038" cy="593725"/>
          </a:xfrm>
          <a:prstGeom prst="rect">
            <a:avLst/>
          </a:prstGeom>
          <a:solidFill>
            <a:schemeClr val="bg2">
              <a:alpha val="58000"/>
            </a:schemeClr>
          </a:solidFill>
          <a:ln w="12700">
            <a:solidFill>
              <a:srgbClr val="1F497D">
                <a:lumMod val="75000"/>
              </a:srgb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GB" sz="1200" b="1" kern="0" dirty="0">
                <a:solidFill>
                  <a:prstClr val="black"/>
                </a:solidFill>
                <a:cs typeface="Arial"/>
              </a:rPr>
              <a:t>Poor project </a:t>
            </a:r>
          </a:p>
          <a:p>
            <a:pPr>
              <a:defRPr/>
            </a:pPr>
            <a:r>
              <a:rPr lang="en-GB" sz="1200" b="1" kern="0" dirty="0">
                <a:solidFill>
                  <a:prstClr val="black"/>
                </a:solidFill>
                <a:cs typeface="Arial"/>
              </a:rPr>
              <a:t>initiation</a:t>
            </a: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261938" y="3644900"/>
            <a:ext cx="7427912" cy="0"/>
          </a:xfrm>
          <a:prstGeom prst="line">
            <a:avLst/>
          </a:prstGeom>
          <a:noFill/>
          <a:ln w="19050">
            <a:solidFill>
              <a:srgbClr val="1F49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69850" y="1106488"/>
            <a:ext cx="3714750" cy="2373312"/>
            <a:chOff x="403225" y="1309587"/>
            <a:chExt cx="3151566" cy="2375001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03225" y="1309587"/>
              <a:ext cx="1970403" cy="30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6000" rIns="360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070C0"/>
                  </a:solidFill>
                  <a:ea typeface="ＭＳ Ｐゴシック" charset="0"/>
                  <a:cs typeface="Arial" charset="0"/>
                </a:rPr>
                <a:t>Political pressures</a:t>
              </a: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424807" y="2537597"/>
              <a:ext cx="1129984" cy="50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ea typeface="ＭＳ Ｐゴシック" charset="0"/>
                </a:rPr>
                <a:t>Systemic incentives to be optimistic about cost and delivery</a:t>
              </a:r>
              <a:endParaRPr lang="en-GB" sz="900" dirty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855758" y="2621795"/>
              <a:ext cx="914493" cy="0"/>
            </a:xfrm>
            <a:prstGeom prst="line">
              <a:avLst/>
            </a:prstGeom>
            <a:noFill/>
            <a:ln w="6350">
              <a:solidFill>
                <a:srgbClr val="306EA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Line 62"/>
            <p:cNvSpPr>
              <a:spLocks noChangeShapeType="1"/>
            </p:cNvSpPr>
            <p:nvPr/>
          </p:nvSpPr>
          <p:spPr bwMode="auto">
            <a:xfrm>
              <a:off x="1572267" y="1811594"/>
              <a:ext cx="1259280" cy="1872994"/>
            </a:xfrm>
            <a:prstGeom prst="line">
              <a:avLst/>
            </a:prstGeom>
            <a:noFill/>
            <a:ln w="6350">
              <a:solidFill>
                <a:srgbClr val="0070C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1316371" y="3554320"/>
              <a:ext cx="1020892" cy="0"/>
            </a:xfrm>
            <a:prstGeom prst="line">
              <a:avLst/>
            </a:prstGeom>
            <a:noFill/>
            <a:ln w="6350">
              <a:solidFill>
                <a:srgbClr val="306EA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505584" y="1918032"/>
              <a:ext cx="1266014" cy="646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>
                  <a:solidFill>
                    <a:prstClr val="black"/>
                  </a:solidFill>
                </a:rPr>
                <a:t>A rush to set up projects driven by political pressure – e.g. Ministerial announcements </a:t>
              </a:r>
              <a:endParaRPr lang="en-GB" altLang="en-US" sz="9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525786" y="2980826"/>
              <a:ext cx="1931344" cy="50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ea typeface="ＭＳ Ｐゴシック" charset="0"/>
                </a:rPr>
                <a:t>Lack of clarity of agenda: clear strategic goals &amp; options are poorly defined. </a:t>
              </a:r>
              <a:endParaRPr lang="en-GB" sz="900" dirty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Line 57"/>
            <p:cNvSpPr>
              <a:spLocks noChangeShapeType="1"/>
            </p:cNvSpPr>
            <p:nvPr/>
          </p:nvSpPr>
          <p:spPr bwMode="auto">
            <a:xfrm flipH="1">
              <a:off x="2539286" y="3080909"/>
              <a:ext cx="901025" cy="0"/>
            </a:xfrm>
            <a:prstGeom prst="line">
              <a:avLst/>
            </a:prstGeom>
            <a:noFill/>
            <a:ln w="6350">
              <a:solidFill>
                <a:srgbClr val="948A54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64150" y="5780088"/>
            <a:ext cx="17621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55BAB7">
                    <a:lumMod val="50000"/>
                  </a:srgbClr>
                </a:solidFill>
                <a:ea typeface="ＭＳ Ｐゴシック" charset="0"/>
                <a:cs typeface="Arial" charset="0"/>
              </a:rPr>
              <a:t>The tendency to fix solutions too early</a:t>
            </a: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 rot="10800000" flipH="1">
            <a:off x="6057900" y="3729038"/>
            <a:ext cx="1204913" cy="1946275"/>
          </a:xfrm>
          <a:prstGeom prst="line">
            <a:avLst/>
          </a:prstGeom>
          <a:noFill/>
          <a:ln w="6350">
            <a:solidFill>
              <a:srgbClr val="27605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5468938" y="3908425"/>
            <a:ext cx="16113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ea typeface="ＭＳ Ｐゴシック" charset="0"/>
              </a:rPr>
              <a:t>The psychological urge to jump to solutions</a:t>
            </a:r>
          </a:p>
        </p:txBody>
      </p:sp>
      <p:grpSp>
        <p:nvGrpSpPr>
          <p:cNvPr id="15372" name="Group 5"/>
          <p:cNvGrpSpPr>
            <a:grpSpLocks/>
          </p:cNvGrpSpPr>
          <p:nvPr/>
        </p:nvGrpSpPr>
        <p:grpSpPr bwMode="auto">
          <a:xfrm>
            <a:off x="2146300" y="3768725"/>
            <a:ext cx="2754313" cy="2306638"/>
            <a:chOff x="1810795" y="3984625"/>
            <a:chExt cx="2753268" cy="2306320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477292" y="5983012"/>
              <a:ext cx="1566269" cy="307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6000" rIns="360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0B050"/>
                  </a:solidFill>
                  <a:ea typeface="ＭＳ Ｐゴシック" charset="0"/>
                  <a:cs typeface="Arial" charset="0"/>
                </a:rPr>
                <a:t>Departmental silos</a:t>
              </a:r>
            </a:p>
          </p:txBody>
        </p:sp>
        <p:sp>
          <p:nvSpPr>
            <p:cNvPr id="25" name="Line 63"/>
            <p:cNvSpPr>
              <a:spLocks noChangeShapeType="1"/>
            </p:cNvSpPr>
            <p:nvPr/>
          </p:nvSpPr>
          <p:spPr bwMode="auto">
            <a:xfrm rot="10800000" flipH="1">
              <a:off x="3359607" y="3984625"/>
              <a:ext cx="1204456" cy="1946007"/>
            </a:xfrm>
            <a:prstGeom prst="line">
              <a:avLst/>
            </a:prstGeom>
            <a:noFill/>
            <a:ln w="6350">
              <a:solidFill>
                <a:srgbClr val="00B05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1810795" y="5322704"/>
              <a:ext cx="184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ea typeface="ＭＳ Ｐゴシック" charset="0"/>
                </a:rPr>
                <a:t>Absence of policy understanding in detailed project set-up</a:t>
              </a:r>
              <a:endParaRPr lang="en-GB" sz="900" dirty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>
              <a:off x="2144044" y="5748095"/>
              <a:ext cx="917227" cy="0"/>
            </a:xfrm>
            <a:prstGeom prst="line">
              <a:avLst/>
            </a:prstGeom>
            <a:noFill/>
            <a:ln w="6350">
              <a:solidFill>
                <a:srgbClr val="948A54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5373" name="Group 27"/>
          <p:cNvGrpSpPr>
            <a:grpSpLocks/>
          </p:cNvGrpSpPr>
          <p:nvPr/>
        </p:nvGrpSpPr>
        <p:grpSpPr bwMode="auto">
          <a:xfrm>
            <a:off x="69850" y="3795713"/>
            <a:ext cx="2211388" cy="2471737"/>
            <a:chOff x="-140582" y="4069829"/>
            <a:chExt cx="2211640" cy="2472710"/>
          </a:xfrm>
        </p:grpSpPr>
        <p:grpSp>
          <p:nvGrpSpPr>
            <p:cNvPr id="15408" name="Group 28"/>
            <p:cNvGrpSpPr>
              <a:grpSpLocks/>
            </p:cNvGrpSpPr>
            <p:nvPr/>
          </p:nvGrpSpPr>
          <p:grpSpPr bwMode="auto">
            <a:xfrm>
              <a:off x="-140582" y="4069829"/>
              <a:ext cx="2211640" cy="2472710"/>
              <a:chOff x="-128131" y="4069829"/>
              <a:chExt cx="2211640" cy="2472710"/>
            </a:xfrm>
          </p:grpSpPr>
          <p:grpSp>
            <p:nvGrpSpPr>
              <p:cNvPr id="15410" name="Group 30"/>
              <p:cNvGrpSpPr>
                <a:grpSpLocks/>
              </p:cNvGrpSpPr>
              <p:nvPr/>
            </p:nvGrpSpPr>
            <p:grpSpPr bwMode="auto">
              <a:xfrm>
                <a:off x="-128131" y="4069829"/>
                <a:ext cx="2211640" cy="2472710"/>
                <a:chOff x="71085" y="4194349"/>
                <a:chExt cx="2211640" cy="2472710"/>
              </a:xfrm>
            </p:grpSpPr>
            <p:grpSp>
              <p:nvGrpSpPr>
                <p:cNvPr id="15412" name="Group 32"/>
                <p:cNvGrpSpPr>
                  <a:grpSpLocks/>
                </p:cNvGrpSpPr>
                <p:nvPr/>
              </p:nvGrpSpPr>
              <p:grpSpPr bwMode="auto">
                <a:xfrm>
                  <a:off x="71085" y="4194349"/>
                  <a:ext cx="2211640" cy="2472710"/>
                  <a:chOff x="4074835" y="1269597"/>
                  <a:chExt cx="2211640" cy="2472710"/>
                </a:xfrm>
              </p:grpSpPr>
              <p:grpSp>
                <p:nvGrpSpPr>
                  <p:cNvPr id="15415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4074835" y="1269597"/>
                    <a:ext cx="2211640" cy="2472710"/>
                    <a:chOff x="3882870" y="1007714"/>
                    <a:chExt cx="2212196" cy="2471953"/>
                  </a:xfrm>
                </p:grpSpPr>
                <p:sp>
                  <p:nvSpPr>
                    <p:cNvPr id="38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806" y="2957334"/>
                      <a:ext cx="1773885" cy="5223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36000" rIns="3600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1400" b="1" dirty="0">
                          <a:solidFill>
                            <a:srgbClr val="333399"/>
                          </a:solidFill>
                          <a:ea typeface="ＭＳ Ｐゴシック" charset="0"/>
                          <a:cs typeface="Arial" charset="0"/>
                        </a:rPr>
                        <a:t>Internal vested interests</a:t>
                      </a:r>
                    </a:p>
                  </p:txBody>
                </p:sp>
                <p:sp>
                  <p:nvSpPr>
                    <p:cNvPr id="39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16759" y="1007714"/>
                      <a:ext cx="1078307" cy="192898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accent2"/>
                      </a:solidFill>
                      <a:round/>
                      <a:headEnd/>
                      <a:tailEnd type="triangl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0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870" y="1074395"/>
                      <a:ext cx="1964456" cy="3699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 anchorCtr="1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900" dirty="0">
                          <a:solidFill>
                            <a:prstClr val="black"/>
                          </a:solidFill>
                          <a:ea typeface="ＭＳ Ｐゴシック" charset="0"/>
                        </a:rPr>
                        <a:t>Threatening conversations about control, and organisational change </a:t>
                      </a:r>
                      <a:endParaRPr lang="en-GB" sz="900" dirty="0">
                        <a:solidFill>
                          <a:srgbClr val="000000"/>
                        </a:solidFill>
                        <a:ea typeface="ＭＳ Ｐゴシック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7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0500" y="1768268"/>
                    <a:ext cx="1298723" cy="1588"/>
                  </a:xfrm>
                  <a:prstGeom prst="line">
                    <a:avLst/>
                  </a:prstGeom>
                  <a:noFill/>
                  <a:ln w="6350">
                    <a:solidFill>
                      <a:srgbClr val="948A54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4" name="Line 57"/>
                <p:cNvSpPr>
                  <a:spLocks noChangeShapeType="1"/>
                </p:cNvSpPr>
                <p:nvPr/>
              </p:nvSpPr>
              <p:spPr bwMode="auto">
                <a:xfrm>
                  <a:off x="644238" y="5259980"/>
                  <a:ext cx="760499" cy="0"/>
                </a:xfrm>
                <a:prstGeom prst="line">
                  <a:avLst/>
                </a:prstGeom>
                <a:noFill/>
                <a:ln w="6350">
                  <a:solidFill>
                    <a:srgbClr val="948A54"/>
                  </a:solidFill>
                  <a:round/>
                  <a:headEnd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31"/>
                <p:cNvSpPr>
                  <a:spLocks noChangeArrowheads="1"/>
                </p:cNvSpPr>
                <p:nvPr/>
              </p:nvSpPr>
              <p:spPr bwMode="auto">
                <a:xfrm>
                  <a:off x="191749" y="5461673"/>
                  <a:ext cx="1212988" cy="3700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900" dirty="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Pressure to maintain the status quo</a:t>
                  </a:r>
                </a:p>
              </p:txBody>
            </p:sp>
          </p:grp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49714" y="4822600"/>
                <a:ext cx="1447965" cy="231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solidFill>
                      <a:srgbClr val="000000"/>
                    </a:solidFill>
                    <a:ea typeface="ＭＳ Ｐゴシック" charset="0"/>
                    <a:cs typeface="Arial" charset="0"/>
                  </a:rPr>
                  <a:t>Entrenched existing views</a:t>
                </a:r>
              </a:p>
            </p:txBody>
          </p:sp>
        </p:grp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262689" y="5726243"/>
              <a:ext cx="758911" cy="0"/>
            </a:xfrm>
            <a:prstGeom prst="line">
              <a:avLst/>
            </a:prstGeom>
            <a:noFill/>
            <a:ln w="6350">
              <a:solidFill>
                <a:srgbClr val="948A54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683125" y="5060950"/>
            <a:ext cx="1584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Management impatience with a lengthy, iterative process</a:t>
            </a: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2733675" y="3894138"/>
            <a:ext cx="19510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t>Lack of implementation expertise while ‘policy’ solutions are developed</a:t>
            </a: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5245100" y="4475163"/>
            <a:ext cx="13700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t>Promotion of ‘pet projects’</a:t>
            </a:r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V="1">
            <a:off x="3235325" y="4297363"/>
            <a:ext cx="930275" cy="0"/>
          </a:xfrm>
          <a:prstGeom prst="line">
            <a:avLst/>
          </a:prstGeom>
          <a:noFill/>
          <a:ln w="6350">
            <a:solidFill>
              <a:srgbClr val="948A5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5378" name="Group 44"/>
          <p:cNvGrpSpPr>
            <a:grpSpLocks/>
          </p:cNvGrpSpPr>
          <p:nvPr/>
        </p:nvGrpSpPr>
        <p:grpSpPr bwMode="auto">
          <a:xfrm>
            <a:off x="3527425" y="1106488"/>
            <a:ext cx="4525963" cy="2373312"/>
            <a:chOff x="3527252" y="1380418"/>
            <a:chExt cx="4526422" cy="2374546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5973838" y="3075161"/>
              <a:ext cx="2079836" cy="506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00" dirty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Lack of experience of alternative delivery models, and staff embedded in existing delivery models</a:t>
              </a:r>
            </a:p>
          </p:txBody>
        </p:sp>
        <p:grpSp>
          <p:nvGrpSpPr>
            <p:cNvPr id="15388" name="Group 46"/>
            <p:cNvGrpSpPr>
              <a:grpSpLocks/>
            </p:cNvGrpSpPr>
            <p:nvPr/>
          </p:nvGrpSpPr>
          <p:grpSpPr bwMode="auto">
            <a:xfrm>
              <a:off x="3527252" y="1380418"/>
              <a:ext cx="3969468" cy="2374546"/>
              <a:chOff x="3515040" y="1380418"/>
              <a:chExt cx="3969468" cy="2374546"/>
            </a:xfrm>
          </p:grpSpPr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3515040" y="2012572"/>
                <a:ext cx="1659106" cy="370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900" dirty="0">
                    <a:solidFill>
                      <a:srgbClr val="000000"/>
                    </a:solidFill>
                    <a:ea typeface="ＭＳ Ｐゴシック" charset="0"/>
                    <a:cs typeface="Arial" charset="0"/>
                  </a:rPr>
                  <a:t>Limited experience and capability in implementation</a:t>
                </a:r>
              </a:p>
            </p:txBody>
          </p:sp>
          <p:grpSp>
            <p:nvGrpSpPr>
              <p:cNvPr id="15390" name="Group 48"/>
              <p:cNvGrpSpPr>
                <a:grpSpLocks/>
              </p:cNvGrpSpPr>
              <p:nvPr/>
            </p:nvGrpSpPr>
            <p:grpSpPr bwMode="auto">
              <a:xfrm>
                <a:off x="3907607" y="1380418"/>
                <a:ext cx="3576901" cy="2374546"/>
                <a:chOff x="3907607" y="1380418"/>
                <a:chExt cx="3576901" cy="2374546"/>
              </a:xfrm>
            </p:grpSpPr>
            <p:sp>
              <p:nvSpPr>
                <p:cNvPr id="50" name="Rectangle 31"/>
                <p:cNvSpPr>
                  <a:spLocks noChangeArrowheads="1"/>
                </p:cNvSpPr>
                <p:nvPr/>
              </p:nvSpPr>
              <p:spPr bwMode="auto">
                <a:xfrm>
                  <a:off x="3907193" y="2570073"/>
                  <a:ext cx="1562259" cy="368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900" dirty="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Lack of spare capacity in departments </a:t>
                  </a:r>
                </a:p>
              </p:txBody>
            </p:sp>
            <p:grpSp>
              <p:nvGrpSpPr>
                <p:cNvPr id="15392" name="Group 50"/>
                <p:cNvGrpSpPr>
                  <a:grpSpLocks/>
                </p:cNvGrpSpPr>
                <p:nvPr/>
              </p:nvGrpSpPr>
              <p:grpSpPr bwMode="auto">
                <a:xfrm>
                  <a:off x="4044513" y="1380418"/>
                  <a:ext cx="3439995" cy="2374546"/>
                  <a:chOff x="4044513" y="1380418"/>
                  <a:chExt cx="3439995" cy="2374546"/>
                </a:xfrm>
              </p:grpSpPr>
              <p:sp>
                <p:nvSpPr>
                  <p:cNvPr id="5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262829" y="2951271"/>
                    <a:ext cx="977999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948A54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5394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4044513" y="1380418"/>
                    <a:ext cx="3439995" cy="2374546"/>
                    <a:chOff x="4044513" y="1380418"/>
                    <a:chExt cx="3439995" cy="2374546"/>
                  </a:xfrm>
                </p:grpSpPr>
                <p:sp>
                  <p:nvSpPr>
                    <p:cNvPr id="54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9797" y="3130753"/>
                      <a:ext cx="1562258" cy="3684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 anchorCtr="1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a typeface="ＭＳ Ｐゴシック" charset="0"/>
                          <a:cs typeface="Arial" charset="0"/>
                        </a:rPr>
                        <a:t>Departments underestimate required time and resource</a:t>
                      </a:r>
                    </a:p>
                  </p:txBody>
                </p:sp>
                <p:grpSp>
                  <p:nvGrpSpPr>
                    <p:cNvPr id="1539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44513" y="1380418"/>
                      <a:ext cx="3439995" cy="2374546"/>
                      <a:chOff x="4044513" y="1380418"/>
                      <a:chExt cx="3439995" cy="2374546"/>
                    </a:xfrm>
                  </p:grpSpPr>
                  <p:sp>
                    <p:nvSpPr>
                      <p:cNvPr id="56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71220" y="3616780"/>
                        <a:ext cx="121297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48A54"/>
                        </a:solidFill>
                        <a:round/>
                        <a:headEnd/>
                        <a:tailEnd type="triangl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5398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44513" y="1380418"/>
                        <a:ext cx="2899705" cy="2374546"/>
                        <a:chOff x="4044513" y="1380418"/>
                        <a:chExt cx="2899705" cy="2374546"/>
                      </a:xfrm>
                    </p:grpSpPr>
                    <p:sp>
                      <p:nvSpPr>
                        <p:cNvPr id="58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729828" y="2935388"/>
                          <a:ext cx="1214560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948A54"/>
                          </a:solidFill>
                          <a:round/>
                          <a:headEnd/>
                          <a:tailEnd type="triangle" w="med" len="lg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5400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44513" y="1380418"/>
                          <a:ext cx="2590557" cy="2374546"/>
                          <a:chOff x="4044513" y="1380418"/>
                          <a:chExt cx="2590557" cy="2374546"/>
                        </a:xfrm>
                      </p:grpSpPr>
                      <p:grpSp>
                        <p:nvGrpSpPr>
                          <p:cNvPr id="15401" name="Group 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3252" y="1380418"/>
                            <a:ext cx="2481818" cy="2374546"/>
                            <a:chOff x="-1662793" y="3913277"/>
                            <a:chExt cx="2481713" cy="2374179"/>
                          </a:xfrm>
                        </p:grpSpPr>
                        <p:sp>
                          <p:nvSpPr>
                            <p:cNvPr id="62" name="Text Box 1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-1662765" y="3913277"/>
                              <a:ext cx="1725715" cy="5224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lIns="36000" rIns="36000">
                              <a:spAutoFit/>
                            </a:bodyPr>
                            <a:lstStyle/>
                            <a:p>
                              <a:pPr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/>
                              </a:pPr>
                              <a:r>
                                <a:rPr lang="en-GB" sz="1400" b="1" dirty="0">
                                  <a:solidFill>
                                    <a:srgbClr val="92D050"/>
                                  </a:solidFill>
                                  <a:ea typeface="ＭＳ Ｐゴシック" charset="0"/>
                                  <a:cs typeface="Arial" charset="0"/>
                                </a:rPr>
                                <a:t>A challenging and intensive process</a:t>
                              </a:r>
                            </a:p>
                          </p:txBody>
                        </p:sp>
                        <p:sp>
                          <p:nvSpPr>
                            <p:cNvPr id="63" name="Line 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 flipH="1" flipV="1">
                              <a:off x="-978511" y="4415110"/>
                              <a:ext cx="1314528" cy="1872346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solidFill>
                                <a:srgbClr val="92D050"/>
                              </a:solidFill>
                              <a:round/>
                              <a:headEnd/>
                              <a:tailEnd type="triangle" w="med" len="lg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4" name="Line 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-427617" y="4851832"/>
                              <a:ext cx="923980" cy="0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solidFill>
                                <a:srgbClr val="948A54"/>
                              </a:solidFill>
                              <a:round/>
                              <a:headEnd/>
                              <a:tailEnd type="triangle" w="med" len="lg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5" name="Line 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-1026139" y="6079418"/>
                              <a:ext cx="930330" cy="0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solidFill>
                                <a:srgbClr val="948A54"/>
                              </a:solidFill>
                              <a:round/>
                              <a:headEnd/>
                              <a:tailEnd type="triangle" w="med" len="lg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6" name="Rectangle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-805464" y="4434167"/>
                              <a:ext cx="1624109" cy="3700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anchor="ctr" anchorCtr="1">
                              <a:spAutoFit/>
                            </a:bodyPr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/>
                              </a:pPr>
                              <a:r>
                                <a:rPr lang="en-GB" sz="900" dirty="0">
                                  <a:solidFill>
                                    <a:srgbClr val="000000"/>
                                  </a:solidFill>
                                  <a:ea typeface="ＭＳ Ｐゴシック" charset="0"/>
                                  <a:cs typeface="Arial" charset="0"/>
                                </a:rPr>
                                <a:t>Complex problems requiring bespoke solutions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61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43732" y="2438243"/>
                            <a:ext cx="977999" cy="0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948A54"/>
                            </a:solidFill>
                            <a:round/>
                            <a:headEnd/>
                            <a:tailEnd type="triangle" w="med" len="lg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67" name="Line 56"/>
          <p:cNvSpPr>
            <a:spLocks noChangeShapeType="1"/>
          </p:cNvSpPr>
          <p:nvPr/>
        </p:nvSpPr>
        <p:spPr bwMode="auto">
          <a:xfrm>
            <a:off x="5443538" y="4884738"/>
            <a:ext cx="977900" cy="0"/>
          </a:xfrm>
          <a:prstGeom prst="line">
            <a:avLst/>
          </a:prstGeom>
          <a:noFill/>
          <a:ln w="6350">
            <a:solidFill>
              <a:srgbClr val="948A5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5010150" y="5491163"/>
            <a:ext cx="977900" cy="0"/>
          </a:xfrm>
          <a:prstGeom prst="line">
            <a:avLst/>
          </a:prstGeom>
          <a:noFill/>
          <a:ln w="6350">
            <a:solidFill>
              <a:srgbClr val="948A5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5753100" y="4314825"/>
            <a:ext cx="977900" cy="0"/>
          </a:xfrm>
          <a:prstGeom prst="line">
            <a:avLst/>
          </a:prstGeom>
          <a:noFill/>
          <a:ln w="6350">
            <a:solidFill>
              <a:srgbClr val="948A5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2468563" y="4432300"/>
            <a:ext cx="19510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Absence of project leadership participation at the early stages of project design</a:t>
            </a:r>
          </a:p>
        </p:txBody>
      </p:sp>
      <p:sp>
        <p:nvSpPr>
          <p:cNvPr id="71" name="Line 57"/>
          <p:cNvSpPr>
            <a:spLocks noChangeShapeType="1"/>
          </p:cNvSpPr>
          <p:nvPr/>
        </p:nvSpPr>
        <p:spPr bwMode="auto">
          <a:xfrm flipV="1">
            <a:off x="2901950" y="4984750"/>
            <a:ext cx="930275" cy="0"/>
          </a:xfrm>
          <a:prstGeom prst="line">
            <a:avLst/>
          </a:prstGeom>
          <a:noFill/>
          <a:ln w="6350">
            <a:solidFill>
              <a:srgbClr val="948A5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1833563" y="1665288"/>
            <a:ext cx="1457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solidFill>
                  <a:prstClr val="black"/>
                </a:solidFill>
              </a:rPr>
              <a:t>Difficulty of creating a ‘safe space’ for conversations</a:t>
            </a:r>
            <a:endParaRPr lang="en-GB" alt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3" name="Line 57"/>
          <p:cNvSpPr>
            <a:spLocks noChangeShapeType="1"/>
          </p:cNvSpPr>
          <p:nvPr/>
        </p:nvSpPr>
        <p:spPr bwMode="auto">
          <a:xfrm flipH="1">
            <a:off x="2092325" y="2084388"/>
            <a:ext cx="1060450" cy="0"/>
          </a:xfrm>
          <a:prstGeom prst="line">
            <a:avLst/>
          </a:prstGeom>
          <a:noFill/>
          <a:ln w="6350">
            <a:solidFill>
              <a:srgbClr val="948A5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4" name="Rectangle 31"/>
          <p:cNvSpPr>
            <a:spLocks noChangeArrowheads="1"/>
          </p:cNvSpPr>
          <p:nvPr/>
        </p:nvSpPr>
        <p:spPr bwMode="auto">
          <a:xfrm>
            <a:off x="5589588" y="2220913"/>
            <a:ext cx="23034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Lack of a clear description of the problem to be solved and/or the needs of users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5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ctr" eaLnBrk="1" hangingPunct="1"/>
            <a:r>
              <a:rPr lang="en-GB" altLang="en-GB" sz="3200" dirty="0" smtClean="0"/>
              <a:t>Tim Banfield</a:t>
            </a:r>
          </a:p>
          <a:p>
            <a:pPr algn="ctr" eaLnBrk="1" hangingPunct="1"/>
            <a:r>
              <a:rPr lang="en-GB" altLang="en-GB" sz="3200" dirty="0" smtClean="0"/>
              <a:t>Director, Strategy</a:t>
            </a:r>
          </a:p>
          <a:p>
            <a:pPr algn="ctr" eaLnBrk="1" hangingPunct="1"/>
            <a:r>
              <a:rPr lang="en-GB" altLang="en-GB" sz="3200" dirty="0" smtClean="0"/>
              <a:t>Major Projects Authority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e-mail: tim.banfield@cabinetoffice.gov.uk  </a:t>
            </a:r>
          </a:p>
          <a:p>
            <a:pPr eaLnBrk="1" hangingPunct="1"/>
            <a:r>
              <a:rPr lang="en-US" dirty="0" smtClean="0"/>
              <a:t>Telephone: +44 20 72716912</a:t>
            </a:r>
            <a:endParaRPr lang="en-GB" altLang="en-GB" dirty="0" smtClean="0"/>
          </a:p>
          <a:p>
            <a:pPr eaLnBrk="1" hangingPunct="1"/>
            <a:r>
              <a:rPr lang="en-US" dirty="0" smtClean="0"/>
              <a:t>Mobile: +44 7779 143 761</a:t>
            </a:r>
          </a:p>
          <a:p>
            <a:pPr eaLnBrk="1" hangingPunct="1"/>
            <a:endParaRPr lang="en-GB" altLang="en-GB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numCol="1"/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idx="1"/>
          </p:nvPr>
        </p:nvSpPr>
        <p:spPr>
          <a:xfrm>
            <a:off x="557213" y="1239838"/>
            <a:ext cx="8029575" cy="4378325"/>
          </a:xfrm>
        </p:spPr>
        <p:txBody>
          <a:bodyPr numCol="1" anchor="ctr"/>
          <a:lstStyle/>
          <a:p>
            <a:pPr algn="ctr"/>
            <a:r>
              <a:rPr lang="en-GB" altLang="en-GB" dirty="0" smtClean="0">
                <a:latin typeface="Arial" charset="0"/>
              </a:rPr>
              <a:t>Right projects, Done right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numCol="1"/>
          <a:lstStyle/>
          <a:p>
            <a:r>
              <a:rPr lang="en-US" dirty="0" smtClean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908050"/>
            <a:ext cx="8029575" cy="649288"/>
          </a:xfrm>
        </p:spPr>
        <p:txBody>
          <a:bodyPr numCol="1"/>
          <a:lstStyle/>
          <a:p>
            <a:pPr eaLnBrk="1" hangingPunct="1">
              <a:defRPr/>
            </a:pPr>
            <a:r>
              <a:rPr lang="en-GB" altLang="en-GB" dirty="0" smtClean="0"/>
              <a:t>I will cover: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628775"/>
            <a:ext cx="8029575" cy="4064000"/>
          </a:xfrm>
        </p:spPr>
        <p:txBody>
          <a:bodyPr numCol="1"/>
          <a:lstStyle/>
          <a:p>
            <a:pPr marL="438150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200" kern="0" dirty="0">
                <a:solidFill>
                  <a:srgbClr val="0070C0"/>
                </a:solidFill>
              </a:rPr>
              <a:t>The Major Projects Authority:</a:t>
            </a:r>
          </a:p>
          <a:p>
            <a:pPr marL="438150" lvl="1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200" kern="0" dirty="0">
                <a:solidFill>
                  <a:srgbClr val="0070C0"/>
                </a:solidFill>
              </a:rPr>
              <a:t>The Project Delivery challenge;</a:t>
            </a:r>
          </a:p>
          <a:p>
            <a:pPr marL="438150" lvl="1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200" kern="0" dirty="0">
                <a:solidFill>
                  <a:srgbClr val="0070C0"/>
                </a:solidFill>
              </a:rPr>
              <a:t>Capability and </a:t>
            </a:r>
            <a:r>
              <a:rPr lang="en-GB" altLang="en-GB" sz="2200" kern="0" dirty="0" smtClean="0">
                <a:solidFill>
                  <a:srgbClr val="0070C0"/>
                </a:solidFill>
              </a:rPr>
              <a:t>Capacity:</a:t>
            </a:r>
            <a:endParaRPr lang="en-GB" altLang="en-GB" sz="2200" kern="0" dirty="0">
              <a:solidFill>
                <a:srgbClr val="0070C0"/>
              </a:solidFill>
            </a:endParaRP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>
                <a:solidFill>
                  <a:srgbClr val="0070C0"/>
                </a:solidFill>
              </a:rPr>
              <a:t>Developing the </a:t>
            </a:r>
            <a:r>
              <a:rPr lang="en-GB" altLang="en-GB" sz="2000" kern="0" dirty="0" smtClean="0">
                <a:solidFill>
                  <a:srgbClr val="0070C0"/>
                </a:solidFill>
              </a:rPr>
              <a:t>profession;</a:t>
            </a:r>
            <a:endParaRPr lang="en-GB" altLang="en-GB" sz="2000" kern="0" dirty="0">
              <a:solidFill>
                <a:srgbClr val="0070C0"/>
              </a:solidFill>
            </a:endParaRP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>
                <a:solidFill>
                  <a:srgbClr val="0070C0"/>
                </a:solidFill>
              </a:rPr>
              <a:t>Supporting the </a:t>
            </a:r>
            <a:r>
              <a:rPr lang="en-GB" altLang="en-GB" sz="2000" kern="0" dirty="0" smtClean="0">
                <a:solidFill>
                  <a:srgbClr val="0070C0"/>
                </a:solidFill>
              </a:rPr>
              <a:t>profession.</a:t>
            </a:r>
            <a:endParaRPr lang="en-GB" altLang="en-GB" sz="2000" kern="0" dirty="0">
              <a:solidFill>
                <a:srgbClr val="0070C0"/>
              </a:solidFill>
            </a:endParaRPr>
          </a:p>
          <a:p>
            <a:pPr marL="438150" lvl="1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200" kern="0" dirty="0">
                <a:solidFill>
                  <a:srgbClr val="0070C0"/>
                </a:solidFill>
              </a:rPr>
              <a:t>Building the </a:t>
            </a:r>
            <a:r>
              <a:rPr lang="en-GB" altLang="en-GB" sz="2200" kern="0" dirty="0" smtClean="0">
                <a:solidFill>
                  <a:srgbClr val="0070C0"/>
                </a:solidFill>
              </a:rPr>
              <a:t>profession;</a:t>
            </a:r>
            <a:endParaRPr lang="en-GB" altLang="en-GB" sz="2200" kern="0" dirty="0">
              <a:solidFill>
                <a:srgbClr val="0070C0"/>
              </a:solidFill>
            </a:endParaRPr>
          </a:p>
          <a:p>
            <a:pPr marL="438150" lvl="1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200" kern="0" dirty="0">
                <a:solidFill>
                  <a:srgbClr val="0070C0"/>
                </a:solidFill>
              </a:rPr>
              <a:t>Growing leadership </a:t>
            </a:r>
            <a:r>
              <a:rPr lang="en-GB" altLang="en-GB" sz="2200" kern="0" dirty="0" smtClean="0">
                <a:solidFill>
                  <a:srgbClr val="0070C0"/>
                </a:solidFill>
              </a:rPr>
              <a:t>capability;</a:t>
            </a:r>
            <a:endParaRPr lang="en-GB" altLang="en-GB" sz="2200" kern="0" dirty="0">
              <a:solidFill>
                <a:srgbClr val="0070C0"/>
              </a:solidFill>
            </a:endParaRPr>
          </a:p>
          <a:p>
            <a:pPr marL="438150" lvl="1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200" kern="0" dirty="0" smtClean="0">
                <a:solidFill>
                  <a:srgbClr val="0070C0"/>
                </a:solidFill>
              </a:rPr>
              <a:t>Communities;</a:t>
            </a:r>
          </a:p>
          <a:p>
            <a:pPr marL="438150" lvl="1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200" kern="0" dirty="0" smtClean="0">
                <a:solidFill>
                  <a:srgbClr val="0070C0"/>
                </a:solidFill>
              </a:rPr>
              <a:t>Strategic </a:t>
            </a:r>
            <a:r>
              <a:rPr lang="en-GB" altLang="en-GB" sz="2200" kern="0" dirty="0">
                <a:solidFill>
                  <a:srgbClr val="0070C0"/>
                </a:solidFill>
              </a:rPr>
              <a:t>prioritisation and Front-end loading. </a:t>
            </a:r>
          </a:p>
          <a:p>
            <a:pPr marL="119062" lvl="1" eaLnBrk="1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altLang="en-GB" sz="2200" kern="0" dirty="0">
              <a:solidFill>
                <a:srgbClr val="0070C0"/>
              </a:solidFill>
            </a:endParaRPr>
          </a:p>
          <a:p>
            <a:pPr marL="1336675" lvl="3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altLang="en-GB" sz="2200" kern="0" dirty="0">
              <a:solidFill>
                <a:srgbClr val="0070C0"/>
              </a:solidFill>
            </a:endParaRPr>
          </a:p>
          <a:p>
            <a:pPr marL="1336675" lvl="3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altLang="en-GB" sz="2000" kern="0" dirty="0" smtClean="0">
              <a:solidFill>
                <a:srgbClr val="0070C0"/>
              </a:solidFill>
            </a:endParaRPr>
          </a:p>
          <a:p>
            <a:pPr marL="1336675" lvl="3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altLang="en-GB" sz="2000" kern="0" dirty="0" smtClean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GB" altLang="en-GB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numCol="1"/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908050"/>
            <a:ext cx="8029575" cy="649288"/>
          </a:xfrm>
        </p:spPr>
        <p:txBody>
          <a:bodyPr numCol="1"/>
          <a:lstStyle/>
          <a:p>
            <a:pPr eaLnBrk="1" hangingPunct="1">
              <a:defRPr/>
            </a:pPr>
            <a:r>
              <a:rPr lang="en-GB" altLang="en-GB" dirty="0" smtClean="0"/>
              <a:t>The Major Projects Authority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628775"/>
            <a:ext cx="8029575" cy="4064000"/>
          </a:xfrm>
        </p:spPr>
        <p:txBody>
          <a:bodyPr numCol="1"/>
          <a:lstStyle/>
          <a:p>
            <a:pPr marL="438150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800" kern="0" dirty="0" smtClean="0">
                <a:solidFill>
                  <a:srgbClr val="0070C0"/>
                </a:solidFill>
              </a:rPr>
              <a:t>Two thirds of Government projects failed pre 2010; </a:t>
            </a:r>
          </a:p>
          <a:p>
            <a:pPr marL="438150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800" kern="0" dirty="0" smtClean="0">
                <a:solidFill>
                  <a:srgbClr val="0070C0"/>
                </a:solidFill>
              </a:rPr>
              <a:t>The Major Projects Review 2010 highlighted:</a:t>
            </a: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 smtClean="0">
                <a:solidFill>
                  <a:srgbClr val="0070C0"/>
                </a:solidFill>
              </a:rPr>
              <a:t>A lack of central oversight.</a:t>
            </a: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 smtClean="0">
                <a:solidFill>
                  <a:srgbClr val="0070C0"/>
                </a:solidFill>
              </a:rPr>
              <a:t>No understanding of the scale of the undertaking – the number, size or complexity of Government projects.</a:t>
            </a: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 smtClean="0">
                <a:solidFill>
                  <a:srgbClr val="0070C0"/>
                </a:solidFill>
              </a:rPr>
              <a:t>Little accountability or responsibility for underperformance.</a:t>
            </a: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 smtClean="0">
                <a:solidFill>
                  <a:srgbClr val="0070C0"/>
                </a:solidFill>
              </a:rPr>
              <a:t>Little collaboration between the departments and the centre.</a:t>
            </a: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 smtClean="0">
                <a:solidFill>
                  <a:srgbClr val="0070C0"/>
                </a:solidFill>
              </a:rPr>
              <a:t>Lack of effective senior project leadership capability.</a:t>
            </a:r>
          </a:p>
          <a:p>
            <a:pPr marL="654050" lvl="2" indent="-319088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GB" sz="2000" kern="0" dirty="0" smtClean="0">
                <a:solidFill>
                  <a:srgbClr val="0070C0"/>
                </a:solidFill>
              </a:rPr>
              <a:t>Previous performance no longer acceptable.</a:t>
            </a:r>
          </a:p>
          <a:p>
            <a:pPr marL="438150" indent="-319088" eaLnBrk="1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altLang="en-GB" kern="0" dirty="0" smtClean="0">
              <a:solidFill>
                <a:srgbClr val="0070C0"/>
              </a:solidFill>
            </a:endParaRPr>
          </a:p>
          <a:p>
            <a:pPr marL="438150" indent="-319088" eaLnBrk="1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altLang="en-GB" kern="0" dirty="0" smtClean="0">
              <a:solidFill>
                <a:srgbClr val="0070C0"/>
              </a:solidFill>
            </a:endParaRPr>
          </a:p>
          <a:p>
            <a:pPr marL="438150" indent="-319088" algn="ctr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GB" dirty="0" smtClean="0"/>
              <a:t>The Prime Minister’s mandate means that MPA now has much greater control, influence and oversight of major projects </a:t>
            </a:r>
          </a:p>
          <a:p>
            <a:pPr marL="438150" indent="-319088" eaLnBrk="1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altLang="en-GB" kern="0" dirty="0" smtClean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GB" altLang="en-GB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numCol="1"/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980728"/>
            <a:ext cx="8028000" cy="648072"/>
          </a:xfrm>
        </p:spPr>
        <p:txBody>
          <a:bodyPr/>
          <a:lstStyle/>
          <a:p>
            <a:r>
              <a:rPr lang="en-GB" dirty="0" smtClean="0"/>
              <a:t>MPA Priorities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50512"/>
              </p:ext>
            </p:extLst>
          </p:nvPr>
        </p:nvGraphicFramePr>
        <p:xfrm>
          <a:off x="557213" y="2087563"/>
          <a:ext cx="8029575" cy="406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numCol="1"/>
          <a:lstStyle/>
          <a:p>
            <a:pPr marL="539750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364" name="Picture 7" descr="D:\Data\rogcobanner\My Documents\Figures From Mark\Page_5_graphic_final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5163" y="404813"/>
            <a:ext cx="51831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5"/>
          <p:cNvSpPr txBox="1">
            <a:spLocks/>
          </p:cNvSpPr>
          <p:nvPr/>
        </p:nvSpPr>
        <p:spPr>
          <a:xfrm>
            <a:off x="539552" y="1052736"/>
            <a:ext cx="2448272" cy="1268413"/>
          </a:xfrm>
          <a:prstGeom prst="rect">
            <a:avLst/>
          </a:prstGeom>
        </p:spPr>
        <p:txBody>
          <a:bodyPr lIns="0" tIns="0" rIns="0" bIns="0" numCol="1">
            <a:normAutofit/>
          </a:bodyPr>
          <a:lstStyle/>
          <a:p>
            <a:pPr fontAlgn="base">
              <a:spcBef>
                <a:spcPct val="0"/>
              </a:spcBef>
              <a:defRPr/>
            </a:pPr>
            <a:r>
              <a:rPr lang="en-GB" altLang="en-GB" sz="3600" spc="-150" dirty="0">
                <a:solidFill>
                  <a:srgbClr val="005ABB"/>
                </a:solidFill>
              </a:rPr>
              <a:t>GMPP in </a:t>
            </a:r>
            <a:br>
              <a:rPr lang="en-GB" altLang="en-GB" sz="3600" spc="-150" dirty="0">
                <a:solidFill>
                  <a:srgbClr val="005ABB"/>
                </a:solidFill>
              </a:rPr>
            </a:br>
            <a:r>
              <a:rPr lang="en-GB" altLang="en-GB" sz="3600" spc="-150" dirty="0">
                <a:solidFill>
                  <a:srgbClr val="005ABB"/>
                </a:solidFill>
              </a:rPr>
              <a:t>numbers</a:t>
            </a:r>
            <a:endParaRPr lang="en-US" sz="3600" spc="-150" dirty="0">
              <a:solidFill>
                <a:srgbClr val="005AB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now-here-this.timeout.com/wp-content/uploads/2013/05/crossr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17" y="4097238"/>
            <a:ext cx="1790810" cy="13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722" y="200036"/>
            <a:ext cx="6559742" cy="648072"/>
          </a:xfrm>
        </p:spPr>
        <p:txBody>
          <a:bodyPr>
            <a:noAutofit/>
          </a:bodyPr>
          <a:lstStyle/>
          <a:p>
            <a:r>
              <a:rPr lang="en-GB" sz="3200" dirty="0" smtClean="0"/>
              <a:t>Major </a:t>
            </a:r>
            <a:r>
              <a:rPr lang="en-GB" sz="3200" dirty="0"/>
              <a:t>projects </a:t>
            </a:r>
            <a:r>
              <a:rPr lang="en-GB" sz="3200" dirty="0" smtClean="0"/>
              <a:t>are more diverse than </a:t>
            </a:r>
            <a:r>
              <a:rPr lang="en-GB" sz="3200" dirty="0"/>
              <a:t>would first appear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396" y="3980409"/>
            <a:ext cx="2037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Mega-events:</a:t>
            </a:r>
            <a:r>
              <a:rPr lang="en-GB" dirty="0">
                <a:solidFill>
                  <a:srgbClr val="005ABB"/>
                </a:solidFill>
              </a:rPr>
              <a:t> sports, culture and </a:t>
            </a:r>
            <a:r>
              <a:rPr lang="en-GB" dirty="0">
                <a:solidFill>
                  <a:srgbClr val="005ABB"/>
                </a:solidFill>
              </a:rPr>
              <a:t>politics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4940" y="2372279"/>
            <a:ext cx="1794661" cy="123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Big science:</a:t>
            </a:r>
            <a:r>
              <a:rPr lang="en-GB" dirty="0">
                <a:solidFill>
                  <a:srgbClr val="005ABB"/>
                </a:solidFill>
              </a:rPr>
              <a:t> science, infrastructure and </a:t>
            </a:r>
            <a:r>
              <a:rPr lang="en-GB" dirty="0">
                <a:solidFill>
                  <a:srgbClr val="005ABB"/>
                </a:solidFill>
              </a:rPr>
              <a:t>politics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04939" y="3861048"/>
            <a:ext cx="3124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Megaprojects:</a:t>
            </a:r>
            <a:endParaRPr lang="en-GB" dirty="0">
              <a:solidFill>
                <a:srgbClr val="005AB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4939" y="5373216"/>
            <a:ext cx="1263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Energy:</a:t>
            </a:r>
            <a:endParaRPr lang="en-GB" dirty="0">
              <a:solidFill>
                <a:srgbClr val="005AB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397" y="5394683"/>
            <a:ext cx="2944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Social programmes</a:t>
            </a:r>
            <a:endParaRPr lang="en-GB" dirty="0">
              <a:solidFill>
                <a:srgbClr val="005AB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4937" y="4099093"/>
            <a:ext cx="173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ABB"/>
                </a:solidFill>
              </a:rPr>
              <a:t>physical infrastructure, </a:t>
            </a:r>
            <a:r>
              <a:rPr lang="en-GB" dirty="0">
                <a:solidFill>
                  <a:srgbClr val="005ABB"/>
                </a:solidFill>
              </a:rPr>
              <a:t>concrete</a:t>
            </a:r>
            <a:r>
              <a:rPr lang="en-GB" dirty="0">
                <a:solidFill>
                  <a:srgbClr val="005ABB"/>
                </a:solidFill>
              </a:rPr>
              <a:t>, IT and </a:t>
            </a:r>
            <a:r>
              <a:rPr lang="en-GB" dirty="0">
                <a:solidFill>
                  <a:srgbClr val="005ABB"/>
                </a:solidFill>
              </a:rPr>
              <a:t>politics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23171" y="5651959"/>
            <a:ext cx="137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ABB"/>
                </a:solidFill>
              </a:rPr>
              <a:t>m</a:t>
            </a:r>
            <a:r>
              <a:rPr lang="en-GB" dirty="0">
                <a:solidFill>
                  <a:srgbClr val="005ABB"/>
                </a:solidFill>
              </a:rPr>
              <a:t>ostly politics?</a:t>
            </a:r>
            <a:endParaRPr lang="en-GB" dirty="0">
              <a:solidFill>
                <a:srgbClr val="005ABB"/>
              </a:solidFill>
            </a:endParaRPr>
          </a:p>
        </p:txBody>
      </p:sp>
      <p:pic>
        <p:nvPicPr>
          <p:cNvPr id="2052" name="Picture 4" descr="There are now more than 60 million obese people in Ch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3" y="5764014"/>
            <a:ext cx="1471919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2.w.yun.hjfile.cn/doc/201209/45d0a3781e36483692f00592d44029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23" y="5764016"/>
            <a:ext cx="1467497" cy="9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63695" y="4232979"/>
            <a:ext cx="6912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ABB"/>
                </a:solidFill>
              </a:rPr>
              <a:t>Crossrail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8038" y="5253157"/>
            <a:ext cx="27158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The Stadium, Queen Elizabeth Olympic Park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00529" y="3592807"/>
            <a:ext cx="1191358" cy="41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Doesn’t happen like this anymore</a:t>
            </a:r>
            <a:endParaRPr lang="en-GB" sz="1000" dirty="0">
              <a:solidFill>
                <a:srgbClr val="005ABB"/>
              </a:solidFill>
            </a:endParaRPr>
          </a:p>
        </p:txBody>
      </p:sp>
      <p:pic>
        <p:nvPicPr>
          <p:cNvPr id="2060" name="Picture 12" descr="Source: google 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11" y="5534628"/>
            <a:ext cx="1284518" cy="8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.telegraph.co.uk/multimedia/archive/01741/nuclearPower_1741507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94" y="5534628"/>
            <a:ext cx="1341786" cy="8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497420" y="6351132"/>
            <a:ext cx="14670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ABB"/>
                </a:solidFill>
              </a:rPr>
              <a:t>Sellafield</a:t>
            </a:r>
            <a:r>
              <a:rPr lang="en-GB" sz="1000" dirty="0">
                <a:solidFill>
                  <a:srgbClr val="005ABB"/>
                </a:solidFill>
              </a:rPr>
              <a:t> nuclear plant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7203" y="3604955"/>
            <a:ext cx="18213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Diamond Light Source, Oxon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03058" y="6669362"/>
            <a:ext cx="5886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obesity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59832" y="6669361"/>
            <a:ext cx="7360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education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44209" y="6348040"/>
            <a:ext cx="7681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Wind farm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2808" y="1233658"/>
            <a:ext cx="2184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Transformation:</a:t>
            </a:r>
            <a:r>
              <a:rPr lang="en-GB" dirty="0">
                <a:solidFill>
                  <a:srgbClr val="005ABB"/>
                </a:solidFill>
              </a:rPr>
              <a:t> change, people and IT</a:t>
            </a:r>
            <a:endParaRPr lang="en-GB" dirty="0">
              <a:solidFill>
                <a:srgbClr val="005ABB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3171" y="1171951"/>
            <a:ext cx="177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Capital </a:t>
            </a:r>
            <a:r>
              <a:rPr lang="en-GB" b="1" dirty="0" err="1">
                <a:solidFill>
                  <a:srgbClr val="005ABB"/>
                </a:solidFill>
              </a:rPr>
              <a:t>eqpt</a:t>
            </a:r>
            <a:r>
              <a:rPr lang="en-GB" b="1" dirty="0">
                <a:solidFill>
                  <a:srgbClr val="005ABB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ABB"/>
                </a:solidFill>
              </a:rPr>
              <a:t>c</a:t>
            </a:r>
            <a:r>
              <a:rPr lang="en-GB" dirty="0">
                <a:solidFill>
                  <a:srgbClr val="005ABB"/>
                </a:solidFill>
              </a:rPr>
              <a:t>apability, performance and politics </a:t>
            </a:r>
            <a:endParaRPr lang="en-GB" dirty="0">
              <a:solidFill>
                <a:srgbClr val="005ABB"/>
              </a:solidFill>
            </a:endParaRPr>
          </a:p>
        </p:txBody>
      </p:sp>
      <p:pic>
        <p:nvPicPr>
          <p:cNvPr id="1026" name="Picture 2" descr="http://upload.wikimedia.org/wikipedia/commons/8/82/Airbus_A380_blue_sk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41" y="1340769"/>
            <a:ext cx="1342244" cy="8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900982" y="2132857"/>
            <a:ext cx="481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A380</a:t>
            </a:r>
            <a:endParaRPr lang="en-GB" sz="1000" dirty="0">
              <a:solidFill>
                <a:srgbClr val="005ABB"/>
              </a:solidFill>
            </a:endParaRPr>
          </a:p>
        </p:txBody>
      </p:sp>
      <p:pic>
        <p:nvPicPr>
          <p:cNvPr id="13" name="Picture 6" descr="NHS Change Model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6" y="1057735"/>
            <a:ext cx="898122" cy="12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724157" y="2010478"/>
            <a:ext cx="101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NHS Change Model</a:t>
            </a:r>
          </a:p>
        </p:txBody>
      </p:sp>
      <p:pic>
        <p:nvPicPr>
          <p:cNvPr id="1031" name="Picture 7" descr="C:\Users\pchapman\Pictures\from Blackberry\IMG-20140424-007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33" y="2734216"/>
            <a:ext cx="1100086" cy="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royalnavy.mod.uk/%7E/media/royal%20navy%20responsive/images/news/ships/dragon/141027%20hms%20dragon%20leaves%20portsmouth%20on%20deployment/141027-hms%20dragon%20deployment-04.jpg?mh=447&amp;mw=980&amp;thn=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42" y="1291284"/>
            <a:ext cx="1060277" cy="8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808985" y="2132856"/>
            <a:ext cx="1265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HMS Dragon (T45)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5ABB"/>
                </a:solidFill>
              </a:rPr>
              <a:t>“This is not a ship”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17" name="AutoShape 11" descr="data:image/jpeg;base64,/9j/4AAQSkZJRgABAQAAAQABAAD/2wCEAAkGBxQTEhUUExQWFhUXGBoYGBgYGR4dHhofHBwcGBwaHBsbHCggHRwlHh0YITEiJSorLi4uHB8zODMsNygtLisBCgoKDg0OGxAQGywkHyQsLCwsLCwsLCwsLCwsLCwsLCwsLCwsLCwsLCwsLCwsLCwsLCwsLCwsLCwsLCwsLCwsLP/AABEIALwBDAMBIgACEQEDEQH/xAAcAAACAwEBAQEAAAAAAAAAAAAEBQIDBgEHAAj/xABCEAABAgQDBQYEBAUDAgcBAAABAhEAAyExBBJBBSJRYXEGEzKBkaGxwdHwFCNC4RVSYnLxgpKyM0MWJFNjosLSB//EABkBAAMBAQEAAAAAAAAAAAAAAAABAgMEBf/EACYRAAICAgICAgICAwAAAAAAAAABAhEDIRIxBEETURRhIoEFMnH/2gAMAwEAAhEDEQA/APNJSUMOg/THSkM4TEtn4WZMohJLBzQlurWisJU+tOMWVo6pA1AHlHyABUN6D6R9NlkUJFWNwfLlHxBswHtCC0yoyhwHpH3djgPSJEcx6j6x8pB4UvAC7K5gc2HpFgYCl+DBojLBzDlBipgo7D7pDJA0q6eggyVKO8CEjKkqqkcAfmI73iSHpr8oHxM4kkkuS5JP35eUCoLLZpSMrZS4GYEa8LDRooWgGrJGrdYqUp46lPmdK2gY7CZYBI3QQNPNzpxiS5QAzJTa7sa+kCSlAFzWkXDEUoFNwzU+ELQ7RCWGIVlFC4cOD5ai0HYHGy5aSDJSo/pUR4fQVgbvXAQARWm812FTQNSJDDOps2ZOqkgnLSxhN0Uv0XYdKVqUfy0BgHNAKg2AJJLGIzcLLbMlcsmoaoPkSlveKV0C2s4A0dtfPhzjkjCoKApRUCXsP2io/omXZ2SkOKOG1I58oe9idmScRPlonJSUKKnNH3UA6CjFqtqeEJxKlBgFkC75awdJ2tNSGRNlkWZUiWffIITTY4tBPaLAYeWTklBnI3QQ16cSaPwvGamYBabylDyhxi9oKKXKUO7tLQlAGlAA7QDM2mveDqAOUNmLMOI16wVQScWCiS4DSzS7D3iuYXuKWZgPlBH41QDAgvx+sW4WYCoKUvKseEZQRyvfmIZK29C9baBuR/xHEtcgdW9oYqxJU6DMoCTmYA9BR2pa0CG7eN2+/hCHsoNdB6QRhcLnISneU/hAD0Dm5a0dVhiogAZeL0+MRGDVmbK55MSWq8JsFosn4XLRSSKsXcV5uGispDVA6BosxqFJASoKFav8uMQkyHLA1bUsPMwIpr0cyA2DekXYfCLmEhMnOUs4CSS3Gnxj5EsDdIzOxBSrrozEUiWZSCSgrBNQymIsaszjWC16FVFYwhLuhdOCFU0rT7rC+aU9OTfQQ1RtHEZVIK5gBYa1bQkM4gDE4cOGWLDTXUesKwa+hrswpzOVhDJcEgmoFqW1rxiSghRcqZqEt4m1DcYHlZWAHDrpwiqWFch7fGGnQBpUlyEBwbE1IJprasUFhTKHNHufL0ijeF260jiFKtTqGh2CRZ3TEvQirGmlq/CL5SUHxXJYGgALi4Z2Z4pxc86X1N3684pTiOKfjCsSew8SpfFQ4kil2oxrB2zNlImqU6iyJalmwdkksCS92FvhCqXjyLOPOLRtGYcu+7Es+j0Ps4gbGqCcfhZKVFIUtQBSAqlv1HLxswfjAs7AgENZTlPRyHMc7oqCSVJJJIIdiLM5JseOkMe0CZcpEk4ecpe5v5gHSo1UE0cIckVNfOC0FCqZg6OxZ6cxxrERhdCPcRbhpU1ZABZyGfTR+IAq/J4ez1SJMpA7zvZrOJktRygiYWdBT/ILM7tDv0HFMRowIzJClNWrAkga/P0iadlKzZHALEsTlFElVzQlrNxhzsCWnEzlJM8SwxUpazettA5flrAO25U6TOmIM1CmNFgu4ZwpNSReFe6BxpXQAvZ6hqOBLmhtDbY+BUSMhXlB3ygbzGnhLCzhydIUd+WbvVF6sE31hhsjbC5K95ZSk+J5edjcUzAg3qDrEy5VoqMoX9BCpeRCkKQAlS3CigZgo5WzE1bkk84VoC2YgC9g4o/B+EONs7fE2T3agCpwc6cwzM/6HNTSr8YXYrtBOUKzUpokMkNQOBaxY/Dm6jyKmo3pgUtSlAkJcC7B2ivv/usWo2jMDZCxZsyUtxLkjxGpvDqZtuTMWTNw6BLYFnddhRJca1Y8eUVcjNKL1Yh/GcIoJzKNQ56wbi5khX/SQsFwwJBcavwOsDCUtLZgA7h3HrSHdi47KlIL0aOCWS9oIUNebUiAWHf5whtHBhyRQExBUsigSSdRwg3CIXMcI3rkuAwH31g5BmBklQQOALfC8OvoEhEVkaNHU4lT0d+X7RsOyIwgxJOOKVySlSbLUrNp4d4GhqOfGFgwJnYicjCS+8SFrMsA73dg0YFTmjEiph/oWzPGaefGsW/jVULgEVdg8NcauaSUzMOE5XBGRSVJa5ZRccSLEtCUzGtEvY0wtePKgAouPvgIsVjSoMyG/t1NHeK8PjU/rkoUksC2ZJpShSq5u7FzDHuMOpAUSuQoqoFPMSUuASndBcczC0UrYHhl/wDuKD3Yir9RFU1k0A94ljZABSErStw5LZWNymtwzVsXgHEzE5t1wPvnAJthUndZSSUlqMbU4xcueVFRWpyzV5Ub74Q0kYiQEpKkBRKRYMP8+UWzcThwl/wyS4cW5gfD4Q+Q+NoziI6txDGbtKS+7hkD76RDGLQCCZYQ7FhWhv0Ih8iONewBMwxLvT9tDBKRLnAju1JTMdJJooJNHItprQ9IjjJ6jNmLmuSolTgDedRBIIo16i8ClsOOrB0LUTmKXqaCnw+TQSvFOAO6ykPvJoS/GjMwaja8YZS5EgZ194gpKAMpSXTm8KkkqcHzjmPkoQkrCpUzdKAGAYkAZxlrmDPXUmE0UhEpdaAj5C92rBGCxZQrMhSkKHAOCOBFj5x0lkS1FKTlJ6qcvvcQNIr2nhxLUyF5yNRaugcPygC62N1doBMBzy0KUTdm6Ua1qUgLEYneZORiN4JdILVPP0gMSCpTJQvLoSC566QxkbKWRRC/NJb1aJUa6HKV9n2H20pNEhDBJATkGupo5L6uTCyYUgAkHVy96u7D0hsvY8wIIytcm3X4QBisIshIKPCkChSCTzrFEt6oHTISSGID2e3nTyilYLctQ8XfwybR0kcHItyrBqNizVJDS1N9/SAlgWFxsxG6khj+kgEHyIimave8IDl2Ab04Q8lbHmJKXlqdqhi9eggZeZKiyCkACoSQKM5e7niOJh8goCkyVKWEozFR0Ac2e3FhH0wAJrc/zBj1d7cmiqXiFJJU7XYgl/YxagqW5USSBckmlxc9YVlLRyfvNlDEXNupf/MVLmkipJ++JicpAJYpLcvfpBUxSWYIAHv6mE2NI5JmLzBCrHdAbM5owBvekfHKVISRUlizj3Y/CAlrPGmnnWkdCyzGoPM0gYbDwZYUO7Kj4Sc7BqKpuliKCvO1Kwx2J/MfUPFMmeUoKRlYl7VFGoQH8oIxePVPTLEwo/LSUJUEhJILMFZUjNlqxNaw06H2ajtBgZGCUlSZCZgz5cs1SyP+lJmE7qgQcy1axlpGLKJveo3FBRUnKTuvUNyFqw67a7Zl4oy1Sgq5UoEW3UIAB1ogebxnFSyAHLefyd/aFF62KSpjXaPajETZZQteZJVnZgS96G4HKLdodnJipKMQVgpWQKMWLE5SyqUS9dKxnCqpr0j1ftJtSWdmyjKk90jvEoCSXLfhF7ymud694LoO+zz1apfdFCc2bMVGlmSwOZ6vWjUYXeFRUo6vbXhQeUTTNbMBrE5AGVyovXQH5gxUUQ36Iy5CkqTTM7hIBf2uONoGnJL1hiJI0mIsDXMC3oYjicIxDqTUON8WPnDfYK2ckF2fha0HS5gCfA6s1CVUbmLlXOzaQFLmJSgZk5lKFOAFdOJMDqL2LconstOgkyzfKK3Jb/DRyapa6kknUm/C8cwGFVNVlAsQ5JYV0J0f15GGyMElOZRSSm2dTFJqzJlh8zOPFStWgExRLSpT5Rma5At1Nh5tDHD7PWZYBIDvUHPxLboYa6iCsVjkoQQoBaUEgFQToQCoJAyhy45sWtDLZeypmIAXLC5wply1DuSHFAln9h5vQIVytiJYHNmLuzhNrgBOd2s3GCMDhZLEZSS+r8hXMrroI16P/wCbYpSE94ZcsPxJI4eEXBJLvBn/AIew+HH/AJjE51UJCUjNR2OUOfMs/lCGot9CvZ+wJi0EpkOkDUCnRkgj10jObSUtJIQKg+F1P7q3h0twj1c9vpSECXJlKIAyvMVlfSwcnrGPxW0pZOdOFw6dcxRnNbMpZN2h0WscmZGZOUFKVMKWJpQOqmjj3tHonYXZKMUghSwkJLtTkKM0IlbUm0Unu0U0lpFidcrnQcoJlbcnJZXfr4GtDU2AYNaGoj+D9mi7WdlEyJRXJWpaiFAJA4pLGlbkR5hjcNORvZZqlO3hWUp8gN486Ac41i9rrUkpVMW+i81tdfv3EB4raCiWExYYjX93asHEpeP+zPKkz1EApmmgdWUg2qRS7vTyjbdj9hKm7kyYoAMXL1Z+NtKQqXjVpUwmE8x628usGyNsqAIK11BssjkbG/lwhpUD8f8AZpdu9mZcmWZqVhwRdnLlqcDePLsfiVE7pT3mgYV1YGhfkfeNkras9QATPmAFyxUVch4nbp9kVWLUaLCFNcqloJPnl5cucDRPwv7MSMZNUpIYMEJzFWcAcnChWtrw72RJTOcJlZiSA7CuuoLdK84bflqVvyJKq6ob/iQRDjs9i8Ph5oWmQE2LpWaEhrKNL6NreJaH8MjOYzYKZTlUopYXA+hTGfn7Olq1Ka1JJHkAUKf16tHsu2NtSMTKKHKCbEp4OKaH10jz7H9mHU4nhYfwsRfmH6QkmKWNoyc/Y28QmY7FgGBqCzbqyXtpFM3Y0xNCU1/qb/k0aPDdl8QCQtKF1cKSp26ggdOLcaNo9m9kJ5QVpSqm6xJ0DW1+HwhPRFNdnl+KwC0DeQoDjlLdXs0BOY9B2uiYlRQsbwrR0F+RQQbadOcKZmVZAMtr1UkKpxKk5V8dTDEZMzVf4jjE+UabGbElEflqJVqEEKoGqEqKVkVAo94XTtlzApk5V3GRJZYa7y1Mt68DAIWd3zg+Rj1hHdqWoozZspO6+UpoDalHHEwEt0qI1Fxz1B4R0mrlm4QMSpDHYuElKmnvlJEvKq70JFC3AGsLJgUndNr+rEHzDGCJM81DDh1+sVzMQn9SX+XRtISuynTSIyVlakpcDMQlyKByA55CH+1ezSkFAE6XMBQCFVTqdK05wtwE2SACpDqzJUFFRAABdmFyeJ5QXtvbAVMdEpKEkOBlJuSbg14eUTJytUVCMabYmdmq4a3yiyXLKlgIDKUQgDmqgHG+sRw8krIADlnYfHl1hxsDYOLmzB3ElRUghZKqJTlLh1GjPwqdItujOm+hnh8EAvKkHu5QChQELLNWtyWPJIIFqMNk7An4hYmEASAHzKLEuxZAaw0oAA0PdndniievMlFQlv1Asp8pq2qk8+QjST1L4Jf+YWNAOWgdrwtvo3hj9sTYPs3hpJDJM2YSCTMAIJahCSGSkdHteNpgkFiomiQ5FCABWwECbNwzB2CiakuxMGzMeZSFqyZiElgCPSsXVGnHRkO0HbGbNJQkmWh8uUCpGilHnwSaB3ej5idMAIACSBUsavWgPnpz4xTj9ohUwqqCSSQzgXo3Cvx4QtVjikhnAsCQ4U5a4b75wJApKKG6p9KOXcMw8z6/DSKyoiwDMRvN0BDwFs4TJ84IBAJBbOcoDVLsmlAdDDdGwZctfeTsVKZJCikJKnqSASopdJc6VETKfF9FfIqYrXNAqJiVA1DVdmeqQWqWvwjq5uUEHRi/oXD+f2Ie47aeEUky1TSoEp3ZaUIAoAMrIUQmvG78IQ4zGYd9wrIB1S/npDjO1tGTmyteMSzuquugFeV9eEV/jQzNpy4PwreIy8UkrOQ2rVLXYua9awPOmAFyTxBKb8SK1rWL5EfJIsGM/mJADeogyTjEgOnTjV9ef35QpmzwRdVX0uTqTmu7F/WJ/igXqXNbeWhgbH8jHSsVmLEcGp+32/SJLn1rmBuzNw0vA2yNoolrCxbK2+kcAB5083PGLe0m2puIWgpUEBALZN1ybu17CM3KfKktDWRVvsvRPY0N9WzdRb7aCvxZ4UIf5A/Dl01zRM0MrMkmtFVa/LWLBjZwAJQmugF/J/lpFW/otZEaNeK3XBNKM376v9vHU4li4LqOntUGE2E2+gEZsKSxL5FqHxTVucPE7cwqlJJQqUP1d5KKzwopJ+R9ol5a9GsZJ+yWGxsxJDTAkDjV/LT7EajZfa+ZL3VBJS7O/vc+cBYNWGmqAk92skEOmYlw3FJyqNdGi3FbIlhYqBMbPkFFeYNgWv1jN5IsbgmfbRxmHxSipSBmOrFJ8lBq31tCbHdmkTQQmYqW7uGCkk823uOutoYzthhSSxKXoQovW1gDq1I+wWEmy1ZQoKSnjcOw9eUXziRLEhDtLsPiJaQSjMjiipq7ljUD9j1z+0lCUoS5yRMIO7LXVgSajVOgFeN49fmbYmTUd3lAKWLq1ApukCvsYyW2ZaFjLOlyyxffTUXqFEOK8DBHZhLEzFYvEomBl5QEpTuzEuFBdUhEwMpDMRXoTC2fsElShJzpUHaXMZlC5KJoZKh1bqY1c7Ykt3lrIfQsauFUXYAm4MKZc6cglM2WcqVOEKq7kOpKhY5c5BSeIL601Rk1XZkpyVJJCgUqFwQ3m0QMzQ6xrMZgwBLSWVJKlJQsA55LMMpvZ3KSQFCoYu2Z2pgVSllJY8FJsoaKS+h9qg1EITWikOaavVohNW7XoGvHO7PCPlJOsArZ6PsnByZaJL5GKQpaDZbpsos9Dw6PDSTiUd6mXJlpBN+7JSC7hjXixoDrWH/Z3s3JyS5mUzSJaSM6nKVMDlCaNTjwjXbNwEtClrCSmlRSzDeAFUuxH+k0jjyZVxqjvf8ADZlBhu4yDeUFFQUFAuFCpqTfwtcHyozwsjMgK7zxJdySxZmzJ0PMe8N8RhkzBlKlqS6VJUpJSUJUGSASN4hV3qAownw6ChbKBBQpszaKJcBrF8vkl40wZPT7JUuRZhpwQcq1NwOah6V+MVYqa7gKceX0gmZhQpNabpWGo7u9f9vC9YWqKkHKTnApbeFOlffrHVYOzL9oezRP5kggKL50FgFvqCGqeBofV1faaVgUSJSpYWnEbiJspZISDlJK08syWLFqxrMbMJVuimpA+/SF+N2emccs2Ulcs8WzJLXCnBikjCas8+E5WZs2UNVtR1vy6RTPQlLEl6X5s/Ro0+O7KgUlLVlfwrZx0Uk/EQIrZHdeJB63bztyi2opWzHa0hdgfzGckNrlodOPAwZ+GDZQ9bqf2Z3N/wBo2PZfYuHxMpWecJc12CSRZnep4vCLtdsJWEmhOcLdIUCOBJHy9Iap66Ic+O+xEMGq1Bze/WlI4cKdSnobWakS7ss/O37e0RSgw+UEv5SRDzfRwYY0Ypo3HjFqMNvE0q1n9qfdIuw+zyss5HlD3Bdn0/qSepPyjmyeXhx+7/oI5G30JFYFSgHctw0+cVS5awrLkN9av5mN3I2MzZVhuCUk/GkTXhVpD6c7+hjOP+SxT0bQiru9mKw8jMohVNH4VAtrr6w4wuy7Gj+/EinUVhypTiqQeRb4/vFK8GhX6SnoSKdC48qRs2pqos6IycNyRZhkoQT+SgqVUlYcaMAbgfMxdhMHJJWV5kurdysQBZgk1JvXnAqMLNQrdmEjgp+PG1xHwxi0n8yXQ6p5g0Z7xhLBJM6YeRCSomjswJqSod0Gdg+VWUE7zijGhAd4okInSUpmSp05KFNlzDvEKerpEwHd1oRBkzGS0JSFBaM6gPCpuqikH53gxE4qlrQTuKSAzqFrC9DQaA0reMXFoq0+qYLs7bWVR7+TmzAAKkqLDpKXQV1Cj00hrhcUlaVKCwljmOXMrdBpnBAWCbUAHXQaZh5U5g0uSz5ilNFBiRlS7BT3NmJjsnYqjMORThBG+CWcgHdsQWpy8oVybol0vdDGVLKmUWu6QSbXFDY66Q+2phZK5ScyQoMNW08oyMzFoTNAmFailwMhIB1dSXY9fjeGOz8Q4dznOgIpwAcg0EXGVBwboXbR7NJZ5QbXI7vrSkZydhG3ZiSQLJUGI/tOnWPSJS1ml+L/AHwfWF+18KFOSggscpBc0/teOiOT7FKCemeZ/wAPUO9KW7pSDMA8SkLSCoOLZtQbXpGe23IfCy1KJUROWhJIY5VJExVjUBRF9SY9BfIWYuqinJZjRuWns1Y8/wC1K8ywgLUoSgQHcupZK1k9TlAGgAGkW46tHHONMVYGQLrzBH86Q4H9wiePwYSoAd2sEOFIXQ30NQeUBoxE2WXQpaDbUQLNnqerkxnxkhc1VUfoHs5i5ZkSwpRlTJiElaUFm3cr5moo01vD3CzROK8iSGGVSVEAzWGVNWICcrKBGrvGK2FjMNJky5kyUVTMqQVqJIG6AwSSwPk8O0do1zcn4UhKAQFMAAHIe4FMr29DHLKKa5I7cmO0aDB43NkzTJhzKmS8jAhYeixqQmm8l78IjPwp3qjeSkBLf0lJBc1L1fmODxRs0qSldfznH5TJPd5QMyEgKADp3np4h0hhiVFSVK7spICwEqZ90hlAuzFLm8c+ZNrRjCkxQNohQTTKqqa+GjAjN0ykcQOUfY7AAs4JzU83cezxOfhUzQ6C70LG7nNmBHA1BFAXhdi5k6WoZcpCN4pP6gzKyvqGtShHGIxeZKOpHRSl0C4qUUqT506BxW/GzQvnYnLcV11byO9/8oeTsfLmhmAUQFIIFFDU1508xAY2eJiVKTvCxdwQXYg8x16R6OPzIS7MsmJroUFaTVKvI1+LBoiyiKEHp9/OLsXs8gAkHz9PvrCybLUCb8v8jpHVyU12c7teiGMSQxEsqe5AY+RAgPuBNfeWkjRTEC/tBZnKGp+LesTViioh8pYajrwiZ47Ikoy7Qom7LV+kpPtHcLgF3Uk/6Q8Ml4kC6OtWi2Vikg2I9294wnhdaM/giSwuHUG8JH9SmPpSN32eVhxLAUBnq9C3JtDGTk44c/SvpH0+aVWAbUNX1FTHC8U07dFRxJGz2yJCUulTK5Fm6wgUku4Y2sH9ef0hZKnF65QP6SQ3kOcEmYwopQ/1GMZ4JOXJUi+DL0yA1cyj/UQk+XKB0SlPwP8AKSPjr+4iPeJ1NfOJ9648R/3GKhHNEtOUXpnxWoq3yQXet9eOntGnlYXDgeJ/6ioaeUZVUwMxL9VG/LhAUxS3skV1mGO/HkyLTRT4y7GPaCRLK3SCNcyfoeTWaFacQZf6nDgjm5rzTeLEh/EpD8q/GOTRpnBbgkx1fInpoSg10w7DYsKFjmOhFR/iCkbTmIBQlZGZJSQmtCG5NfhSEqCBRyegb4wVJxgtXrrGcsa7RtHJ6kN0YZBSyAEkaM5PnApm5VMXSfeBpWIzUGatPv3g/A4UBbEV0GivrGahXZvGf0H4baM00S2nM+gqA/8AmCkzFFgpKQ4cubClQn9RBKaqLitIKwWHazDTo1H9SqKNoHKlTMAKAnS5JHOpc8AY0VET3uzL9oVoClqJomrnQAFTsKPwEeVTphUVK1JJPJ639RGz7VYjNKIHhz5A91ZarWfIpSBzOpMZCXJJIHH/ABHZB0rPPzPnKkCzpyiGLqbj9YAnGth6w42pIVK/Rbj6P9mEc2a5c+wiMlGSTs3PZ3EpmZJc5UxnBBDumjOCOIDVpbhGzkz8DKJly8O5/UV7yjxKir5R55j5C5CkkKIZKSDxBAr8jGj/AIgvuk5TLAIB3aFT1KlZaqL1qY82Gn+mepjlca9o2uE7RImbiCpKywSZaQVMCHSlwyqJqOALM0aubiloXlGRecbiSQmobMm7lwSbaDjHimAxUtCyqY6/9RSz0cEPpHoWwtvScTLUhWVKEIIUkq3g9lJmaFnDUiMsOL0iJRs0mMw4GRkiUc+VGVQBNCpLNQZmYiFmKxmbKifLyLIBD2uxSdeTilYP2FtCVMUpKJudKUoCUEDdyuHCtdOjRZjsLh86QoKUoTSU5ya94GVlKqFICvCaBuIEcmTGpPapkxm4vYin7JUgK7uocrllwWsVB+BLVHEwKtKgUrTaYHKDqaCrai1KWjQ4/ZK5YmqkOD4wLhRIrQuAaD2hIvHtLadKKMq3SUAvQ0cEChDppSsc8oOzphlT7AsfjiMi8tBmCy58JN2arGrxXtaWGoOJD0BZnGhBvflDSTIlzQt1AuGKbFqiovxeA/wi0oSAapDVBcMG3hxIEEczT+qNGoS0JU4KVMqhVNXIp1DA3pFCtmPYjgAfazwc0xCQVtcvlDMXZy+h63Y3iG18qpZUglKksoN+q5FDQ29zpHavLy32T+PjYqn7PUAQWBH9Q8gX9YHVKU5ISak6c4dT0Ays8shQyZ3Z39C54NygDCYgzEA5HOoIYGpqCSehrwtGsPLk1tEPxo+mUSFMahqv84PkzwYowWJUXzApyqWCKly9ugchuY4RX+M/OQlTBKioBxdgLu5ABerwSzqTqg/HpWMylxHyVMInLKToGoCRS9+fvzjqsVKSl1JJNqUBOjrJYf4aM4Tgwfj0UqJMVqQSLeUH7Fx0ibMyFCglmzPdTA5Wb+7XSHy8NISkqVQAUJNLP6W4ax0xzRWjKWBxdGPVhizhvSJKwqsx6mNjhJOGnUkgk2cmmlb2uwN2pQPFy14WUN9KlsTVPAG50BelTW8bfKqI406rZi5WDPCLjgyCfvp7RttmTMOqWSZBzgAlOUtvEgNUgih10j7aGPkyU58icqXBSzkl6NwJpeMvlS2NSbdJGJl7OL2o9eXODcFsdRNUlhdq/esMtl7VVMSlS0hI4ZRU3dTUA4DW9o4rHKCUhyBUgZrVenIc7BoUvJb0kOON3svw+yQmtONSBbr1iBx8kKMsHMQAeVSQCDoXFDzGkJV7S/E/lywAUjeUwqyiwfjbWJzsCmUEpQApcxdVE1JrXkwcvpHO80v7Ojh6Ha9qKAQhCCcrKmKqW1YG1db3MKtrbVJmJJSjecJCg7pc5lEPRywA5GCApCQhBNQGy6sC6ta6u+nUQnxCM6TOUASp8gdwkCgAPxMdOKEpytmU3GKpGe7T4hSlhHdy0pTTdGU5j4tePq0ZtUgqoA9Y1GLAUSC78W4h/OAZZMteZi2obxC5FRb6R6kY0qORxbYql7PR/wBxa3ApQkDgB9iM/tPDMvcDhuDakWj0BcyXOzdycpCScswpDEcHoekYjbExlsCFUBJ5lzCyOPBUTLG4vZucfhe9koUBmUlKS3JhT74RlzMUg7oTlUfDpy9o1my8RuI45R8BCvbWAAW4Byrdm0NHAHX4nhHjtcZbOuf8kpRO4eRJmjKtC84FECYrKo9SXHR4KnCVhElMsKC1DeUCSKVZ1Uv8oo2VstQOYlT6BVvPlyuYN2lhpc+bmUvKAWCVSip2FzXUcKCLhKTe2UnUets72RE1S1LO8qlM4FBpukFJtUCPQZW2pi0rly0ATJWUb5ChvJdwSXcEtW7Rjtnz8PLKSjugSAkhIZQNQpW9XLb94bSJSJRKklCSS6zdwxfeDkMSD5c4yz/ylbRWOCUaZstlY5aQhBbKkEO7mjZW5eIVrQRXjtnIxBKpk0kIJISAlk1RMY/7dakE9YQJxzHRmBzONdCNNPWCsHtNKc5Ccpzb5ytmIDZqXDMx5RyU0xywRf8AqH/weTPQiZLRlzBz+kspnZhf7vCSbszEyJiUpUokhZCTvoKcwc5l1C2UN2liwhxgtrUICSlizcgzEHgX9onLxqwjL3iiSfEWcatQM2kZpV2hfHNGXxu05kt0TcOFJZ9wspWjkK+vCBpmMw+UuFyyXJBBA8J9LWtSNhIxmfKZspAUxBLgkF6AG5BFbQvxOFRNA70JlqKlBgQXGj82D8odL6Lg5LZk5WQoCZcxBCUAFOtrXeF+HlFBDXKjYmu8Q7H7twhvP7LJY0QlebdZx3gFQMz0cPcEhnhZN7LqWomWJiGOVTremhTQAjz1jaCX2W8kvaLZZUCsua8ASxZj6msAzSe9ewS3Js2Zz6sYNlbEnJBAnHdJSoLRY0q7kUOtjCOdLxSCnMkkkuokUPCnAD1c9I1hit6Zm8v6NBNxaWcgNcvYDhXn91gRc7vQoqLSmATQguP1N1pzhZjMTOAzFKC1j539r84+wu1JiyQZaVC9ae5MaLBKIvyYms2QyUkqlJStmzIfrRtNfswTtGaJikywkmWCnvC5DlrelS3ENGeRtqYlIBlMDY5ri5qLEhzXXrBOz9vqSrKJOZiFAA0DEWpW1zGi8d0mJeSk7Nbs1UuWEhCd0JdAIUXdw2pfV6xTtqW8oobKJhyrL1SyVHMf9opwhRN7TzAXOEolHO7sAwD6n3iadtzpgLYSW9iDUAs2pFw4fgTGksUmZvKm7G8kFBy6skKc6APdwAzkggamF2LQpSit/wAsZmQ1CRrTTxEk8rQENr4vO5EtEzvGcj9KxYOq7jp0jmLGKW4E1KCQSAGJY60HHUQn47SKjON2NsPLU1yymJNBmNAa6OGt/kDET0ZyhS0gW3lbxIoQQK5W4XhfhtlLWjfnLuXBJpVnY/dojhdnIQK5SsBlBwWd2NNCxMTHxndsr5kF4bGyZTGSlS1rIDVFBoH0ooeR4QRKxM7ETAlJTK7tR3alQITWt/Cb0imTPQnLqUsQaBiKOGtRoExWPloSCXISweqlePNpqDro3CNV4quzN5XZo5OAQj8uYO87xJStWjtvVoQFfEQNjkISpwWfS4q3/wCR6c4Rr2iapMw5SAMp4eE+Rij8dlBTl3UjdYuSOmmvpHZjxOOjFu3sniQsFRox8Le7wsmpzAEa63B/b6QacYgOQGc5lMW0YFvJvKA8VjE0yjRw3l6R0Rj9kuSWwWVLl5yFBJJQpirwg/fkHeM1tTDfmHoBu1FKUIpGgxMxJ18jCfEzyCyVUFqWDmkRPS6siU1I1WHWhKEkrCiAkZU9BQqNPQGDUYkqygWcboHJmJJzE1HnGZw2IASHNGS7+TQccWxlhL2L38iTo1o8ya5Ozoi6jQ/xK0pJYheU0KaPxag4mKgc3d5TvBSS4DsRU3YgFv8AMLgWJJYDgdL21ixOIDihd/KJqi+Wgvu01zBKyzArItWj8HJ5xXhNnDPmQqZLZxQ+E9C6S4INojIVmSaZhUEkNfR7Ut06wJjNr4aSnKqYlXCWneL+VBxqYTi2DlGtsZGcuQTnQTLW5Kg5D08SaDgN3nSHeCxAVQOUsMpBzZhxDVb0jzbE9t5xcS0oANitJWa9Tl9oUT+0WKUMpnrCf5Ubg9EMIJYORmvKUetnr+D2oJhUUA7hIUSbNYnrXXSLZe0lLSFS8tWJcg0voaHqI8OJK1VBPGC04RNyHMS/GivYfly+j2Ha+1gjKwmLoCoIBd7snLwYVMJdubfqe7UUpuEndPmFEF+MedowyeEWIrSvKp9ouGOMHfYpZpSHEztZNQrMJhUAXyqOYHkxs9aiNhM7VS0S5f4dWbdFVF2NyCSdLVrHn+GxKkqoEkcFJSfiIby+0CVbs2UGDEZC1urv6wZOLaqIYZVdyo3OyNvDFFwVpEtW8croUGG6VBV9aaQ0xG08OAAVqSwI1Nw1y9tIweF7YJCShgkOcrpIu2qAfcQi2ntgrO6tIfia/wDERzLFOUvpHZ8mGMO7Z6btvbeFQhIQmVPUR4igV0qzNCuWvBGQmaZC0PmSQhW4a1IzvR3pGP2PtGXLkrC5kozCU5XUTlH6t0jLmL+I8IYYfaCJlHTLDNuT0BweKRx846K4RMIcJy39dGj2XgpWImGXKzICAMwmBJIJsEhN6dNeEEJ2SqWR3RTNUVlBuFgCpJBDkB9OMZzA7DkOpalrISCqigSTZgRx48BD/A9qJK5d8s2WAyVK9Clar2rWL/IcVcdr/gl46b4y1/YXiMPiQCBLO6Q5oaUUfLKb3oYB/GKlpUlSO6aiCQSwbdfNW9GcxXsHttnnr78EJlpJzIBU9WZQD8zmHCN7hNo4bEysyVBctWof0INQRw0jf5pdtGfwx9MwiNpbrLKVKAoWZyAPm9Rx5QPidplQdDIUPC9BZhUXFSdRG0nzJS5jJly5ksggqCRmSsVZRpQhudOcKcbIlBRT+HNCllJZi9zWu77vD+aPtDjhb6ZnsRtAkZkFzTVhetR90gKdiMrmxN9ekaBezMPnygMopzWLEVFwRUN6EQNitioJcCwaijbT9JjRZ8YfDk9GbTjAHDk8zFEybmoHqRZ6l3+OkOsVsVL7oUWuCoG9RrZgfSBFbCUkhaSoFJBBAJynQuKPrBLyIRQo4Jt0BBM1znQc6XdhUDpcXiuZN0f0gnG4Jc4utalqTqlhmNHdkkv9IvRsWSyVOLhwpV9NE8YcfIj7Kfjy9CoKWtwhCiQ1kFVPIe/OKJ8xQoXB5g/MRqJ+1peAXlkpEzMnKt81CpJAZ2BCX19oX4yWtKiogFXNII6VEV+TGzJ+PJ9CBblmGZXv7ecC4tK3DUpb1jUSu0ISUiagsku6Ax4UHTnFW08+IKZsslSSmm7ZiQRUaFxGcs7foTwL7EMicSAHZg3WlRBX4qh1pYmBZCQyeLCAp89TkeFqNqIxoLobTdqJQxUTZsoua+x5wtxPaSazIZA0N1U5mntC2ev9+cfBCToYEkS5t6IYnGTF1mLUr+5RPxiuXFy5en6ecEyJgSd1mHFv8xSM2cw+CUr9JHMggfCHmzdiybrmJUf5QQPm5gNG1yIv/i4DZhfixaKkrXdDi0ndGnlYDDgN3SG5pEVzNjYYl8jckqIHoIyuL2mltwBJ4inwaPsBtZXhUpQOhd/V3byjneF3pnR88faNDP7OSj4FrSeZB+UDTezBHhnA/wByPmFGIoxsz+cHqkfJucSl7VXwQpjVlEfI1geLIhc8bBl7BniykK82+IgeZsyemvdFWm6x+Bhn/GeKVeTH6GLJe2kH9RGtQfpCcZr0FY37M8uSpPiQpPVJHyiqUEng8bCTtdBoFpP+qLVqQq6Uq6gH5QnJ/QniXpmNyACjGPtBGnOzcOS+S/AkezwNN2HKJ3SpPQv8XhcgeJroSKUHFA/SJ/ilpDhSh5mGc3s//LN11SD8CIpmbAm6LQfUfKKVC4TWyWCxyQQFpFaFQGU/7ksY0GzVyZS0iSVy5hYh1rKVcQQ7Mz1MZabsmeDRIV0I+sXYQz5awoyyGpvJLB71iHcemawm+mjdDbKQvPmysVeB2W9BnYNmDCtw54xJG1C+XeDkZVFKt56keEMXJ+6RUUqMrOwLs4FiPPWA14gkpUFUDgjqGflE48iyKzdpxDv4qgls6SGFXAL1cMfusWSMVlISpeYqtRnoX5X4cYTS0kJCcqVAK4k7vmLxH8GwopSFA0IJZrWdtNeUaB8rH82elT0SQqhcioqCP2izG4xQwzZA1gkEk0ABNHpwjLhakBzlZKipyKDm6WDs584zW0dumZZIZ6E1/wACIeJSa9j/ACFBO9MI2XtKZLxDy5wkhRZSlFt0lje7B6RsdoS0oS0shUs1CnCgrnw9I80SKvBcrGKSGSWHLd56GOmUldo48eV7se4jb6kFiyhSgofL6RdKxom/9OZ1SWLcsqreTRlZpzGrnzgjDz0oqJaSWZypVHu1YiahLa0zSPkyTp9DLE7IXMKjnA6Ip5VaLVYmfICZSFuhIOXMASAVE36knzgJG25iQAEpYW8R/wDtAeM2xMUpzlFNB1hR5dMU54ntA0jGht7p9IIzCZzYCuo5c4XqQGEQBY0jVmCfoKm4PooDUfMRRMLBgPSLpWMU+nVqxJc3MQ4EJCYKlWpFmb94kmZTR30HvHyzVoGKoYJBCA9qC5Md7xnLvpaKUq3YrUYALSt7xJANwam0DBUWKWaQyQyVNU7Bz9+kcTOKKh3N6/SBe9LNo7xAqgGMRtExNWNYFmeFeaPs0PkxDiTjkkbwr9ImmYgVFPb3DQlQsiOrmEw+f2M0KcUf0zFD/U//ACeLpWNmfzA9Uj5NGaM0uDFpnmE+L9DUn9moRtBf9J8yPrF6dpK/kPkofAkRkJeLXSsWjHre8CxwfoPlmvZrk7UDVCgP7Sfg8FYbbCR+oerfGMgnHKIct7/WLvx6rUb75xL8eDNI55o3mJ20lUpT0LUUPK/OE2HnM7kM9KN5RnfxRZwlIPEBos/iCuCfT94wh46xppG0vIc3sfmaAQCfECAz8PaJfit0MTTU+Vx1jNjaK+R++sTVtFYdm9/rFcSXkJdodrKyiSCzgFfPgK2jOhRgvak0maSeCfgIHC42itHNkdsulzHtFoXSsEbNnZU0Aqa/SGCsU/6Jf+2JkhqNqxTmpHBMEMlTx/6cv/b+8cQEH/to9/rE0PiLRMc6xTNJesM5+HRolq8VfWBMRKAIYaQ0iXE//9k=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AutoShape 13" descr="data:image/jpeg;base64,/9j/4AAQSkZJRgABAQAAAQABAAD/2wCEAAkGBxQTEhUUExQWFhUXGBoYGBgYGR4dHhofHBwcGBwaHBsbHCggHRwlHh0YITEiJSorLi4uHB8zODMsNygtLisBCgoKDg0OGxAQGywkHyQsLCwsLCwsLCwsLCwsLCwsLCwsLCwsLCwsLCwsLCwsLCwsLCwsLCwsLCwsLCwsLCwsLP/AABEIALwBDAMBIgACEQEDEQH/xAAcAAACAwEBAQEAAAAAAAAAAAAEBQIDBgEHAAj/xABCEAABAgQDBQYEBAUDAgcBAAABAhEAAyExBBJBBSJRYXEGEzKBkaGxwdHwFCNC4RVSYnLxgpKyM0MWJFNjosLSB//EABkBAAMBAQEAAAAAAAAAAAAAAAABAgMEBf/EACYRAAICAgICAgICAwAAAAAAAAABAhEDIRIxBEETURRhIoEFMnH/2gAMAwEAAhEDEQA/APNJSUMOg/THSkM4TEtn4WZMohJLBzQlurWisJU+tOMWVo6pA1AHlHyABUN6D6R9NlkUJFWNwfLlHxBswHtCC0yoyhwHpH3djgPSJEcx6j6x8pB4UvAC7K5gc2HpFgYCl+DBojLBzDlBipgo7D7pDJA0q6eggyVKO8CEjKkqqkcAfmI73iSHpr8oHxM4kkkuS5JP35eUCoLLZpSMrZS4GYEa8LDRooWgGrJGrdYqUp46lPmdK2gY7CZYBI3QQNPNzpxiS5QAzJTa7sa+kCSlAFzWkXDEUoFNwzU+ELQ7RCWGIVlFC4cOD5ai0HYHGy5aSDJSo/pUR4fQVgbvXAQARWm812FTQNSJDDOps2ZOqkgnLSxhN0Uv0XYdKVqUfy0BgHNAKg2AJJLGIzcLLbMlcsmoaoPkSlveKV0C2s4A0dtfPhzjkjCoKApRUCXsP2io/omXZ2SkOKOG1I58oe9idmScRPlonJSUKKnNH3UA6CjFqtqeEJxKlBgFkC75awdJ2tNSGRNlkWZUiWffIITTY4tBPaLAYeWTklBnI3QQ16cSaPwvGamYBabylDyhxi9oKKXKUO7tLQlAGlAA7QDM2mveDqAOUNmLMOI16wVQScWCiS4DSzS7D3iuYXuKWZgPlBH41QDAgvx+sW4WYCoKUvKseEZQRyvfmIZK29C9baBuR/xHEtcgdW9oYqxJU6DMoCTmYA9BR2pa0CG7eN2+/hCHsoNdB6QRhcLnISneU/hAD0Dm5a0dVhiogAZeL0+MRGDVmbK55MSWq8JsFosn4XLRSSKsXcV5uGispDVA6BosxqFJASoKFav8uMQkyHLA1bUsPMwIpr0cyA2DekXYfCLmEhMnOUs4CSS3Gnxj5EsDdIzOxBSrrozEUiWZSCSgrBNQymIsaszjWC16FVFYwhLuhdOCFU0rT7rC+aU9OTfQQ1RtHEZVIK5gBYa1bQkM4gDE4cOGWLDTXUesKwa+hrswpzOVhDJcEgmoFqW1rxiSghRcqZqEt4m1DcYHlZWAHDrpwiqWFch7fGGnQBpUlyEBwbE1IJprasUFhTKHNHufL0ijeF260jiFKtTqGh2CRZ3TEvQirGmlq/CL5SUHxXJYGgALi4Z2Z4pxc86X1N3684pTiOKfjCsSew8SpfFQ4kil2oxrB2zNlImqU6iyJalmwdkksCS92FvhCqXjyLOPOLRtGYcu+7Es+j0Ps4gbGqCcfhZKVFIUtQBSAqlv1HLxswfjAs7AgENZTlPRyHMc7oqCSVJJJIIdiLM5JseOkMe0CZcpEk4ecpe5v5gHSo1UE0cIckVNfOC0FCqZg6OxZ6cxxrERhdCPcRbhpU1ZABZyGfTR+IAq/J4ez1SJMpA7zvZrOJktRygiYWdBT/ILM7tDv0HFMRowIzJClNWrAkga/P0iadlKzZHALEsTlFElVzQlrNxhzsCWnEzlJM8SwxUpazettA5flrAO25U6TOmIM1CmNFgu4ZwpNSReFe6BxpXQAvZ6hqOBLmhtDbY+BUSMhXlB3ygbzGnhLCzhydIUd+WbvVF6sE31hhsjbC5K95ZSk+J5edjcUzAg3qDrEy5VoqMoX9BCpeRCkKQAlS3CigZgo5WzE1bkk84VoC2YgC9g4o/B+EONs7fE2T3agCpwc6cwzM/6HNTSr8YXYrtBOUKzUpokMkNQOBaxY/Dm6jyKmo3pgUtSlAkJcC7B2ivv/usWo2jMDZCxZsyUtxLkjxGpvDqZtuTMWTNw6BLYFnddhRJca1Y8eUVcjNKL1Yh/GcIoJzKNQ56wbi5khX/SQsFwwJBcavwOsDCUtLZgA7h3HrSHdi47KlIL0aOCWS9oIUNebUiAWHf5whtHBhyRQExBUsigSSdRwg3CIXMcI3rkuAwH31g5BmBklQQOALfC8OvoEhEVkaNHU4lT0d+X7RsOyIwgxJOOKVySlSbLUrNp4d4GhqOfGFgwJnYicjCS+8SFrMsA73dg0YFTmjEiph/oWzPGaefGsW/jVULgEVdg8NcauaSUzMOE5XBGRSVJa5ZRccSLEtCUzGtEvY0wtePKgAouPvgIsVjSoMyG/t1NHeK8PjU/rkoUksC2ZJpShSq5u7FzDHuMOpAUSuQoqoFPMSUuASndBcczC0UrYHhl/wDuKD3Yir9RFU1k0A94ljZABSErStw5LZWNymtwzVsXgHEzE5t1wPvnAJthUndZSSUlqMbU4xcueVFRWpyzV5Ub74Q0kYiQEpKkBRKRYMP8+UWzcThwl/wyS4cW5gfD4Q+Q+NoziI6txDGbtKS+7hkD76RDGLQCCZYQ7FhWhv0Ih8iONewBMwxLvT9tDBKRLnAju1JTMdJJooJNHItprQ9IjjJ6jNmLmuSolTgDedRBIIo16i8ClsOOrB0LUTmKXqaCnw+TQSvFOAO6ykPvJoS/GjMwaja8YZS5EgZ194gpKAMpSXTm8KkkqcHzjmPkoQkrCpUzdKAGAYkAZxlrmDPXUmE0UhEpdaAj5C92rBGCxZQrMhSkKHAOCOBFj5x0lkS1FKTlJ6qcvvcQNIr2nhxLUyF5yNRaugcPygC62N1doBMBzy0KUTdm6Ua1qUgLEYneZORiN4JdILVPP0gMSCpTJQvLoSC566QxkbKWRRC/NJb1aJUa6HKV9n2H20pNEhDBJATkGupo5L6uTCyYUgAkHVy96u7D0hsvY8wIIytcm3X4QBisIshIKPCkChSCTzrFEt6oHTISSGID2e3nTyilYLctQ8XfwybR0kcHItyrBqNizVJDS1N9/SAlgWFxsxG6khj+kgEHyIimave8IDl2Ab04Q8lbHmJKXlqdqhi9eggZeZKiyCkACoSQKM5e7niOJh8goCkyVKWEozFR0Ac2e3FhH0wAJrc/zBj1d7cmiqXiFJJU7XYgl/YxagqW5USSBckmlxc9YVlLRyfvNlDEXNupf/MVLmkipJ++JicpAJYpLcvfpBUxSWYIAHv6mE2NI5JmLzBCrHdAbM5owBvekfHKVISRUlizj3Y/CAlrPGmnnWkdCyzGoPM0gYbDwZYUO7Kj4Sc7BqKpuliKCvO1Kwx2J/MfUPFMmeUoKRlYl7VFGoQH8oIxePVPTLEwo/LSUJUEhJILMFZUjNlqxNaw06H2ajtBgZGCUlSZCZgz5cs1SyP+lJmE7qgQcy1axlpGLKJveo3FBRUnKTuvUNyFqw67a7Zl4oy1Sgq5UoEW3UIAB1ogebxnFSyAHLefyd/aFF62KSpjXaPajETZZQteZJVnZgS96G4HKLdodnJipKMQVgpWQKMWLE5SyqUS9dKxnCqpr0j1ftJtSWdmyjKk90jvEoCSXLfhF7ymud694LoO+zz1apfdFCc2bMVGlmSwOZ6vWjUYXeFRUo6vbXhQeUTTNbMBrE5AGVyovXQH5gxUUQ36Iy5CkqTTM7hIBf2uONoGnJL1hiJI0mIsDXMC3oYjicIxDqTUON8WPnDfYK2ckF2fha0HS5gCfA6s1CVUbmLlXOzaQFLmJSgZk5lKFOAFdOJMDqL2LconstOgkyzfKK3Jb/DRyapa6kknUm/C8cwGFVNVlAsQ5JYV0J0f15GGyMElOZRSSm2dTFJqzJlh8zOPFStWgExRLSpT5Rma5At1Nh5tDHD7PWZYBIDvUHPxLboYa6iCsVjkoQQoBaUEgFQToQCoJAyhy45sWtDLZeypmIAXLC5wply1DuSHFAln9h5vQIVytiJYHNmLuzhNrgBOd2s3GCMDhZLEZSS+r8hXMrroI16P/wCbYpSE94ZcsPxJI4eEXBJLvBn/AIew+HH/AJjE51UJCUjNR2OUOfMs/lCGot9CvZ+wJi0EpkOkDUCnRkgj10jObSUtJIQKg+F1P7q3h0twj1c9vpSECXJlKIAyvMVlfSwcnrGPxW0pZOdOFw6dcxRnNbMpZN2h0WscmZGZOUFKVMKWJpQOqmjj3tHonYXZKMUghSwkJLtTkKM0IlbUm0Unu0U0lpFidcrnQcoJlbcnJZXfr4GtDU2AYNaGoj+D9mi7WdlEyJRXJWpaiFAJA4pLGlbkR5hjcNORvZZqlO3hWUp8gN486Ac41i9rrUkpVMW+i81tdfv3EB4raCiWExYYjX93asHEpeP+zPKkz1EApmmgdWUg2qRS7vTyjbdj9hKm7kyYoAMXL1Z+NtKQqXjVpUwmE8x628usGyNsqAIK11BssjkbG/lwhpUD8f8AZpdu9mZcmWZqVhwRdnLlqcDePLsfiVE7pT3mgYV1YGhfkfeNkras9QATPmAFyxUVch4nbp9kVWLUaLCFNcqloJPnl5cucDRPwv7MSMZNUpIYMEJzFWcAcnChWtrw72RJTOcJlZiSA7CuuoLdK84bflqVvyJKq6ob/iQRDjs9i8Ph5oWmQE2LpWaEhrKNL6NreJaH8MjOYzYKZTlUopYXA+hTGfn7Olq1Ka1JJHkAUKf16tHsu2NtSMTKKHKCbEp4OKaH10jz7H9mHU4nhYfwsRfmH6QkmKWNoyc/Y28QmY7FgGBqCzbqyXtpFM3Y0xNCU1/qb/k0aPDdl8QCQtKF1cKSp26ggdOLcaNo9m9kJ5QVpSqm6xJ0DW1+HwhPRFNdnl+KwC0DeQoDjlLdXs0BOY9B2uiYlRQsbwrR0F+RQQbadOcKZmVZAMtr1UkKpxKk5V8dTDEZMzVf4jjE+UabGbElEflqJVqEEKoGqEqKVkVAo94XTtlzApk5V3GRJZYa7y1Mt68DAIWd3zg+Rj1hHdqWoozZspO6+UpoDalHHEwEt0qI1Fxz1B4R0mrlm4QMSpDHYuElKmnvlJEvKq70JFC3AGsLJgUndNr+rEHzDGCJM81DDh1+sVzMQn9SX+XRtISuynTSIyVlakpcDMQlyKByA55CH+1ezSkFAE6XMBQCFVTqdK05wtwE2SACpDqzJUFFRAABdmFyeJ5QXtvbAVMdEpKEkOBlJuSbg14eUTJytUVCMabYmdmq4a3yiyXLKlgIDKUQgDmqgHG+sRw8krIADlnYfHl1hxsDYOLmzB3ElRUghZKqJTlLh1GjPwqdItujOm+hnh8EAvKkHu5QChQELLNWtyWPJIIFqMNk7An4hYmEASAHzKLEuxZAaw0oAA0PdndniievMlFQlv1Asp8pq2qk8+QjST1L4Jf+YWNAOWgdrwtvo3hj9sTYPs3hpJDJM2YSCTMAIJahCSGSkdHteNpgkFiomiQ5FCABWwECbNwzB2CiakuxMGzMeZSFqyZiElgCPSsXVGnHRkO0HbGbNJQkmWh8uUCpGilHnwSaB3ej5idMAIACSBUsavWgPnpz4xTj9ohUwqqCSSQzgXo3Cvx4QtVjikhnAsCQ4U5a4b75wJApKKG6p9KOXcMw8z6/DSKyoiwDMRvN0BDwFs4TJ84IBAJBbOcoDVLsmlAdDDdGwZctfeTsVKZJCikJKnqSASopdJc6VETKfF9FfIqYrXNAqJiVA1DVdmeqQWqWvwjq5uUEHRi/oXD+f2Ie47aeEUky1TSoEp3ZaUIAoAMrIUQmvG78IQ4zGYd9wrIB1S/npDjO1tGTmyteMSzuquugFeV9eEV/jQzNpy4PwreIy8UkrOQ2rVLXYua9awPOmAFyTxBKb8SK1rWL5EfJIsGM/mJADeogyTjEgOnTjV9ef35QpmzwRdVX0uTqTmu7F/WJ/igXqXNbeWhgbH8jHSsVmLEcGp+32/SJLn1rmBuzNw0vA2yNoolrCxbK2+kcAB5083PGLe0m2puIWgpUEBALZN1ybu17CM3KfKktDWRVvsvRPY0N9WzdRb7aCvxZ4UIf5A/Dl01zRM0MrMkmtFVa/LWLBjZwAJQmugF/J/lpFW/otZEaNeK3XBNKM376v9vHU4li4LqOntUGE2E2+gEZsKSxL5FqHxTVucPE7cwqlJJQqUP1d5KKzwopJ+R9ol5a9GsZJ+yWGxsxJDTAkDjV/LT7EajZfa+ZL3VBJS7O/vc+cBYNWGmqAk92skEOmYlw3FJyqNdGi3FbIlhYqBMbPkFFeYNgWv1jN5IsbgmfbRxmHxSipSBmOrFJ8lBq31tCbHdmkTQQmYqW7uGCkk823uOutoYzthhSSxKXoQovW1gDq1I+wWEmy1ZQoKSnjcOw9eUXziRLEhDtLsPiJaQSjMjiipq7ljUD9j1z+0lCUoS5yRMIO7LXVgSajVOgFeN49fmbYmTUd3lAKWLq1ApukCvsYyW2ZaFjLOlyyxffTUXqFEOK8DBHZhLEzFYvEomBl5QEpTuzEuFBdUhEwMpDMRXoTC2fsElShJzpUHaXMZlC5KJoZKh1bqY1c7Ykt3lrIfQsauFUXYAm4MKZc6cglM2WcqVOEKq7kOpKhY5c5BSeIL601Rk1XZkpyVJJCgUqFwQ3m0QMzQ6xrMZgwBLSWVJKlJQsA55LMMpvZ3KSQFCoYu2Z2pgVSllJY8FJsoaKS+h9qg1EITWikOaavVohNW7XoGvHO7PCPlJOsArZ6PsnByZaJL5GKQpaDZbpsos9Dw6PDSTiUd6mXJlpBN+7JSC7hjXixoDrWH/Z3s3JyS5mUzSJaSM6nKVMDlCaNTjwjXbNwEtClrCSmlRSzDeAFUuxH+k0jjyZVxqjvf8ADZlBhu4yDeUFFQUFAuFCpqTfwtcHyozwsjMgK7zxJdySxZmzJ0PMe8N8RhkzBlKlqS6VJUpJSUJUGSASN4hV3qAownw6ChbKBBQpszaKJcBrF8vkl40wZPT7JUuRZhpwQcq1NwOah6V+MVYqa7gKceX0gmZhQpNabpWGo7u9f9vC9YWqKkHKTnApbeFOlffrHVYOzL9oezRP5kggKL50FgFvqCGqeBofV1faaVgUSJSpYWnEbiJspZISDlJK08syWLFqxrMbMJVuimpA+/SF+N2emccs2Ulcs8WzJLXCnBikjCas8+E5WZs2UNVtR1vy6RTPQlLEl6X5s/Ro0+O7KgUlLVlfwrZx0Uk/EQIrZHdeJB63bztyi2opWzHa0hdgfzGckNrlodOPAwZ+GDZQ9bqf2Z3N/wBo2PZfYuHxMpWecJc12CSRZnep4vCLtdsJWEmhOcLdIUCOBJHy9Iap66Ic+O+xEMGq1Bze/WlI4cKdSnobWakS7ss/O37e0RSgw+UEv5SRDzfRwYY0Ypo3HjFqMNvE0q1n9qfdIuw+zyss5HlD3Bdn0/qSepPyjmyeXhx+7/oI5G30JFYFSgHctw0+cVS5awrLkN9av5mN3I2MzZVhuCUk/GkTXhVpD6c7+hjOP+SxT0bQiru9mKw8jMohVNH4VAtrr6w4wuy7Gj+/EinUVhypTiqQeRb4/vFK8GhX6SnoSKdC48qRs2pqos6IycNyRZhkoQT+SgqVUlYcaMAbgfMxdhMHJJWV5kurdysQBZgk1JvXnAqMLNQrdmEjgp+PG1xHwxi0n8yXQ6p5g0Z7xhLBJM6YeRCSomjswJqSod0Gdg+VWUE7zijGhAd4okInSUpmSp05KFNlzDvEKerpEwHd1oRBkzGS0JSFBaM6gPCpuqikH53gxE4qlrQTuKSAzqFrC9DQaA0reMXFoq0+qYLs7bWVR7+TmzAAKkqLDpKXQV1Cj00hrhcUlaVKCwljmOXMrdBpnBAWCbUAHXQaZh5U5g0uSz5ilNFBiRlS7BT3NmJjsnYqjMORThBG+CWcgHdsQWpy8oVybol0vdDGVLKmUWu6QSbXFDY66Q+2phZK5ScyQoMNW08oyMzFoTNAmFailwMhIB1dSXY9fjeGOz8Q4dznOgIpwAcg0EXGVBwboXbR7NJZ5QbXI7vrSkZydhG3ZiSQLJUGI/tOnWPSJS1ml+L/AHwfWF+18KFOSggscpBc0/teOiOT7FKCemeZ/wAPUO9KW7pSDMA8SkLSCoOLZtQbXpGe23IfCy1KJUROWhJIY5VJExVjUBRF9SY9BfIWYuqinJZjRuWns1Y8/wC1K8ywgLUoSgQHcupZK1k9TlAGgAGkW46tHHONMVYGQLrzBH86Q4H9wiePwYSoAd2sEOFIXQ30NQeUBoxE2WXQpaDbUQLNnqerkxnxkhc1VUfoHs5i5ZkSwpRlTJiElaUFm3cr5moo01vD3CzROK8iSGGVSVEAzWGVNWICcrKBGrvGK2FjMNJky5kyUVTMqQVqJIG6AwSSwPk8O0do1zcn4UhKAQFMAAHIe4FMr29DHLKKa5I7cmO0aDB43NkzTJhzKmS8jAhYeixqQmm8l78IjPwp3qjeSkBLf0lJBc1L1fmODxRs0qSldfznH5TJPd5QMyEgKADp3np4h0hhiVFSVK7spICwEqZ90hlAuzFLm8c+ZNrRjCkxQNohQTTKqqa+GjAjN0ykcQOUfY7AAs4JzU83cezxOfhUzQ6C70LG7nNmBHA1BFAXhdi5k6WoZcpCN4pP6gzKyvqGtShHGIxeZKOpHRSl0C4qUUqT506BxW/GzQvnYnLcV11byO9/8oeTsfLmhmAUQFIIFFDU1508xAY2eJiVKTvCxdwQXYg8x16R6OPzIS7MsmJroUFaTVKvI1+LBoiyiKEHp9/OLsXs8gAkHz9PvrCybLUCb8v8jpHVyU12c7teiGMSQxEsqe5AY+RAgPuBNfeWkjRTEC/tBZnKGp+LesTViioh8pYajrwiZ47Ikoy7Qom7LV+kpPtHcLgF3Uk/6Q8Ml4kC6OtWi2Vikg2I9294wnhdaM/giSwuHUG8JH9SmPpSN32eVhxLAUBnq9C3JtDGTk44c/SvpH0+aVWAbUNX1FTHC8U07dFRxJGz2yJCUulTK5Fm6wgUku4Y2sH9ef0hZKnF65QP6SQ3kOcEmYwopQ/1GMZ4JOXJUi+DL0yA1cyj/UQk+XKB0SlPwP8AKSPjr+4iPeJ1NfOJ9648R/3GKhHNEtOUXpnxWoq3yQXet9eOntGnlYXDgeJ/6ioaeUZVUwMxL9VG/LhAUxS3skV1mGO/HkyLTRT4y7GPaCRLK3SCNcyfoeTWaFacQZf6nDgjm5rzTeLEh/EpD8q/GOTRpnBbgkx1fInpoSg10w7DYsKFjmOhFR/iCkbTmIBQlZGZJSQmtCG5NfhSEqCBRyegb4wVJxgtXrrGcsa7RtHJ6kN0YZBSyAEkaM5PnApm5VMXSfeBpWIzUGatPv3g/A4UBbEV0GivrGahXZvGf0H4baM00S2nM+gqA/8AmCkzFFgpKQ4cubClQn9RBKaqLitIKwWHazDTo1H9SqKNoHKlTMAKAnS5JHOpc8AY0VET3uzL9oVoClqJomrnQAFTsKPwEeVTphUVK1JJPJ639RGz7VYjNKIHhz5A91ZarWfIpSBzOpMZCXJJIHH/ABHZB0rPPzPnKkCzpyiGLqbj9YAnGth6w42pIVK/Rbj6P9mEc2a5c+wiMlGSTs3PZ3EpmZJc5UxnBBDumjOCOIDVpbhGzkz8DKJly8O5/UV7yjxKir5R55j5C5CkkKIZKSDxBAr8jGj/AIgvuk5TLAIB3aFT1KlZaqL1qY82Gn+mepjlca9o2uE7RImbiCpKywSZaQVMCHSlwyqJqOALM0aubiloXlGRecbiSQmobMm7lwSbaDjHimAxUtCyqY6/9RSz0cEPpHoWwtvScTLUhWVKEIIUkq3g9lJmaFnDUiMsOL0iJRs0mMw4GRkiUc+VGVQBNCpLNQZmYiFmKxmbKifLyLIBD2uxSdeTilYP2FtCVMUpKJudKUoCUEDdyuHCtdOjRZjsLh86QoKUoTSU5ya94GVlKqFICvCaBuIEcmTGpPapkxm4vYin7JUgK7uocrllwWsVB+BLVHEwKtKgUrTaYHKDqaCrai1KWjQ4/ZK5YmqkOD4wLhRIrQuAaD2hIvHtLadKKMq3SUAvQ0cEChDppSsc8oOzphlT7AsfjiMi8tBmCy58JN2arGrxXtaWGoOJD0BZnGhBvflDSTIlzQt1AuGKbFqiovxeA/wi0oSAapDVBcMG3hxIEEczT+qNGoS0JU4KVMqhVNXIp1DA3pFCtmPYjgAfazwc0xCQVtcvlDMXZy+h63Y3iG18qpZUglKksoN+q5FDQ29zpHavLy32T+PjYqn7PUAQWBH9Q8gX9YHVKU5ISak6c4dT0Ays8shQyZ3Z39C54NygDCYgzEA5HOoIYGpqCSehrwtGsPLk1tEPxo+mUSFMahqv84PkzwYowWJUXzApyqWCKly9ugchuY4RX+M/OQlTBKioBxdgLu5ABerwSzqTqg/HpWMylxHyVMInLKToGoCRS9+fvzjqsVKSl1JJNqUBOjrJYf4aM4Tgwfj0UqJMVqQSLeUH7Fx0ibMyFCglmzPdTA5Wb+7XSHy8NISkqVQAUJNLP6W4ax0xzRWjKWBxdGPVhizhvSJKwqsx6mNjhJOGnUkgk2cmmlb2uwN2pQPFy14WUN9KlsTVPAG50BelTW8bfKqI406rZi5WDPCLjgyCfvp7RttmTMOqWSZBzgAlOUtvEgNUgih10j7aGPkyU58icqXBSzkl6NwJpeMvlS2NSbdJGJl7OL2o9eXODcFsdRNUlhdq/esMtl7VVMSlS0hI4ZRU3dTUA4DW9o4rHKCUhyBUgZrVenIc7BoUvJb0kOON3svw+yQmtONSBbr1iBx8kKMsHMQAeVSQCDoXFDzGkJV7S/E/lywAUjeUwqyiwfjbWJzsCmUEpQApcxdVE1JrXkwcvpHO80v7Ojh6Ha9qKAQhCCcrKmKqW1YG1db3MKtrbVJmJJSjecJCg7pc5lEPRywA5GCApCQhBNQGy6sC6ta6u+nUQnxCM6TOUASp8gdwkCgAPxMdOKEpytmU3GKpGe7T4hSlhHdy0pTTdGU5j4tePq0ZtUgqoA9Y1GLAUSC78W4h/OAZZMteZi2obxC5FRb6R6kY0qORxbYql7PR/wBxa3ApQkDgB9iM/tPDMvcDhuDakWj0BcyXOzdycpCScswpDEcHoekYjbExlsCFUBJ5lzCyOPBUTLG4vZucfhe9koUBmUlKS3JhT74RlzMUg7oTlUfDpy9o1my8RuI45R8BCvbWAAW4Byrdm0NHAHX4nhHjtcZbOuf8kpRO4eRJmjKtC84FECYrKo9SXHR4KnCVhElMsKC1DeUCSKVZ1Uv8oo2VstQOYlT6BVvPlyuYN2lhpc+bmUvKAWCVSip2FzXUcKCLhKTe2UnUets72RE1S1LO8qlM4FBpukFJtUCPQZW2pi0rly0ATJWUb5ChvJdwSXcEtW7Rjtnz8PLKSjugSAkhIZQNQpW9XLb94bSJSJRKklCSS6zdwxfeDkMSD5c4yz/ylbRWOCUaZstlY5aQhBbKkEO7mjZW5eIVrQRXjtnIxBKpk0kIJISAlk1RMY/7dakE9YQJxzHRmBzONdCNNPWCsHtNKc5Ccpzb5ytmIDZqXDMx5RyU0xywRf8AqH/weTPQiZLRlzBz+kspnZhf7vCSbszEyJiUpUokhZCTvoKcwc5l1C2UN2liwhxgtrUICSlizcgzEHgX9onLxqwjL3iiSfEWcatQM2kZpV2hfHNGXxu05kt0TcOFJZ9wspWjkK+vCBpmMw+UuFyyXJBBA8J9LWtSNhIxmfKZspAUxBLgkF6AG5BFbQvxOFRNA70JlqKlBgQXGj82D8odL6Lg5LZk5WQoCZcxBCUAFOtrXeF+HlFBDXKjYmu8Q7H7twhvP7LJY0QlebdZx3gFQMz0cPcEhnhZN7LqWomWJiGOVTremhTQAjz1jaCX2W8kvaLZZUCsua8ASxZj6msAzSe9ewS3Js2Zz6sYNlbEnJBAnHdJSoLRY0q7kUOtjCOdLxSCnMkkkuokUPCnAD1c9I1hit6Zm8v6NBNxaWcgNcvYDhXn91gRc7vQoqLSmATQguP1N1pzhZjMTOAzFKC1j539r84+wu1JiyQZaVC9ae5MaLBKIvyYms2QyUkqlJStmzIfrRtNfswTtGaJikywkmWCnvC5DlrelS3ENGeRtqYlIBlMDY5ri5qLEhzXXrBOz9vqSrKJOZiFAA0DEWpW1zGi8d0mJeSk7Nbs1UuWEhCd0JdAIUXdw2pfV6xTtqW8oobKJhyrL1SyVHMf9opwhRN7TzAXOEolHO7sAwD6n3iadtzpgLYSW9iDUAs2pFw4fgTGksUmZvKm7G8kFBy6skKc6APdwAzkggamF2LQpSit/wAsZmQ1CRrTTxEk8rQENr4vO5EtEzvGcj9KxYOq7jp0jmLGKW4E1KCQSAGJY60HHUQn47SKjON2NsPLU1yymJNBmNAa6OGt/kDET0ZyhS0gW3lbxIoQQK5W4XhfhtlLWjfnLuXBJpVnY/dojhdnIQK5SsBlBwWd2NNCxMTHxndsr5kF4bGyZTGSlS1rIDVFBoH0ooeR4QRKxM7ETAlJTK7tR3alQITWt/Cb0imTPQnLqUsQaBiKOGtRoExWPloSCXISweqlePNpqDro3CNV4quzN5XZo5OAQj8uYO87xJStWjtvVoQFfEQNjkISpwWfS4q3/wCR6c4Rr2iapMw5SAMp4eE+Rij8dlBTl3UjdYuSOmmvpHZjxOOjFu3sniQsFRox8Le7wsmpzAEa63B/b6QacYgOQGc5lMW0YFvJvKA8VjE0yjRw3l6R0Rj9kuSWwWVLl5yFBJJQpirwg/fkHeM1tTDfmHoBu1FKUIpGgxMxJ18jCfEzyCyVUFqWDmkRPS6siU1I1WHWhKEkrCiAkZU9BQqNPQGDUYkqygWcboHJmJJzE1HnGZw2IASHNGS7+TQccWxlhL2L38iTo1o8ya5Ozoi6jQ/xK0pJYheU0KaPxag4mKgc3d5TvBSS4DsRU3YgFv8AMLgWJJYDgdL21ixOIDihd/KJqi+Wgvu01zBKyzArItWj8HJ5xXhNnDPmQqZLZxQ+E9C6S4INojIVmSaZhUEkNfR7Ut06wJjNr4aSnKqYlXCWneL+VBxqYTi2DlGtsZGcuQTnQTLW5Kg5D08SaDgN3nSHeCxAVQOUsMpBzZhxDVb0jzbE9t5xcS0oANitJWa9Tl9oUT+0WKUMpnrCf5Ubg9EMIJYORmvKUetnr+D2oJhUUA7hIUSbNYnrXXSLZe0lLSFS8tWJcg0voaHqI8OJK1VBPGC04RNyHMS/GivYfly+j2Ha+1gjKwmLoCoIBd7snLwYVMJdubfqe7UUpuEndPmFEF+MedowyeEWIrSvKp9ouGOMHfYpZpSHEztZNQrMJhUAXyqOYHkxs9aiNhM7VS0S5f4dWbdFVF2NyCSdLVrHn+GxKkqoEkcFJSfiIby+0CVbs2UGDEZC1urv6wZOLaqIYZVdyo3OyNvDFFwVpEtW8croUGG6VBV9aaQ0xG08OAAVqSwI1Nw1y9tIweF7YJCShgkOcrpIu2qAfcQi2ntgrO6tIfia/wDERzLFOUvpHZ8mGMO7Z6btvbeFQhIQmVPUR4igV0qzNCuWvBGQmaZC0PmSQhW4a1IzvR3pGP2PtGXLkrC5kozCU5XUTlH6t0jLmL+I8IYYfaCJlHTLDNuT0BweKRx846K4RMIcJy39dGj2XgpWImGXKzICAMwmBJIJsEhN6dNeEEJ2SqWR3RTNUVlBuFgCpJBDkB9OMZzA7DkOpalrISCqigSTZgRx48BD/A9qJK5d8s2WAyVK9Clar2rWL/IcVcdr/gl46b4y1/YXiMPiQCBLO6Q5oaUUfLKb3oYB/GKlpUlSO6aiCQSwbdfNW9GcxXsHttnnr78EJlpJzIBU9WZQD8zmHCN7hNo4bEysyVBctWof0INQRw0jf5pdtGfwx9MwiNpbrLKVKAoWZyAPm9Rx5QPidplQdDIUPC9BZhUXFSdRG0nzJS5jJly5ksggqCRmSsVZRpQhudOcKcbIlBRT+HNCllJZi9zWu77vD+aPtDjhb6ZnsRtAkZkFzTVhetR90gKdiMrmxN9ekaBezMPnygMopzWLEVFwRUN6EQNitioJcCwaijbT9JjRZ8YfDk9GbTjAHDk8zFEybmoHqRZ6l3+OkOsVsVL7oUWuCoG9RrZgfSBFbCUkhaSoFJBBAJynQuKPrBLyIRQo4Jt0BBM1znQc6XdhUDpcXiuZN0f0gnG4Jc4utalqTqlhmNHdkkv9IvRsWSyVOLhwpV9NE8YcfIj7Kfjy9CoKWtwhCiQ1kFVPIe/OKJ8xQoXB5g/MRqJ+1peAXlkpEzMnKt81CpJAZ2BCX19oX4yWtKiogFXNII6VEV+TGzJ+PJ9CBblmGZXv7ecC4tK3DUpb1jUSu0ISUiagsku6Ax4UHTnFW08+IKZsslSSmm7ZiQRUaFxGcs7foTwL7EMicSAHZg3WlRBX4qh1pYmBZCQyeLCAp89TkeFqNqIxoLobTdqJQxUTZsoua+x5wtxPaSazIZA0N1U5mntC2ev9+cfBCToYEkS5t6IYnGTF1mLUr+5RPxiuXFy5en6ecEyJgSd1mHFv8xSM2cw+CUr9JHMggfCHmzdiybrmJUf5QQPm5gNG1yIv/i4DZhfixaKkrXdDi0ndGnlYDDgN3SG5pEVzNjYYl8jckqIHoIyuL2mltwBJ4inwaPsBtZXhUpQOhd/V3byjneF3pnR88faNDP7OSj4FrSeZB+UDTezBHhnA/wByPmFGIoxsz+cHqkfJucSl7VXwQpjVlEfI1geLIhc8bBl7BniykK82+IgeZsyemvdFWm6x+Bhn/GeKVeTH6GLJe2kH9RGtQfpCcZr0FY37M8uSpPiQpPVJHyiqUEng8bCTtdBoFpP+qLVqQq6Uq6gH5QnJ/QniXpmNyACjGPtBGnOzcOS+S/AkezwNN2HKJ3SpPQv8XhcgeJroSKUHFA/SJ/ilpDhSh5mGc3s//LN11SD8CIpmbAm6LQfUfKKVC4TWyWCxyQQFpFaFQGU/7ksY0GzVyZS0iSVy5hYh1rKVcQQ7Mz1MZabsmeDRIV0I+sXYQz5awoyyGpvJLB71iHcemawm+mjdDbKQvPmysVeB2W9BnYNmDCtw54xJG1C+XeDkZVFKt56keEMXJ+6RUUqMrOwLs4FiPPWA14gkpUFUDgjqGflE48iyKzdpxDv4qgls6SGFXAL1cMfusWSMVlISpeYqtRnoX5X4cYTS0kJCcqVAK4k7vmLxH8GwopSFA0IJZrWdtNeUaB8rH82elT0SQqhcioqCP2izG4xQwzZA1gkEk0ABNHpwjLhakBzlZKipyKDm6WDs584zW0dumZZIZ6E1/wACIeJSa9j/ACFBO9MI2XtKZLxDy5wkhRZSlFt0lje7B6RsdoS0oS0shUs1CnCgrnw9I80SKvBcrGKSGSWHLd56GOmUldo48eV7se4jb6kFiyhSgofL6RdKxom/9OZ1SWLcsqreTRlZpzGrnzgjDz0oqJaSWZypVHu1YiahLa0zSPkyTp9DLE7IXMKjnA6Ip5VaLVYmfICZSFuhIOXMASAVE36knzgJG25iQAEpYW8R/wDtAeM2xMUpzlFNB1hR5dMU54ntA0jGht7p9IIzCZzYCuo5c4XqQGEQBY0jVmCfoKm4PooDUfMRRMLBgPSLpWMU+nVqxJc3MQ4EJCYKlWpFmb94kmZTR30HvHyzVoGKoYJBCA9qC5Md7xnLvpaKUq3YrUYALSt7xJANwam0DBUWKWaQyQyVNU7Bz9+kcTOKKh3N6/SBe9LNo7xAqgGMRtExNWNYFmeFeaPs0PkxDiTjkkbwr9ImmYgVFPb3DQlQsiOrmEw+f2M0KcUf0zFD/U//ACeLpWNmfzA9Uj5NGaM0uDFpnmE+L9DUn9moRtBf9J8yPrF6dpK/kPkofAkRkJeLXSsWjHre8CxwfoPlmvZrk7UDVCgP7Sfg8FYbbCR+oerfGMgnHKIct7/WLvx6rUb75xL8eDNI55o3mJ20lUpT0LUUPK/OE2HnM7kM9KN5RnfxRZwlIPEBos/iCuCfT94wh46xppG0vIc3sfmaAQCfECAz8PaJfit0MTTU+Vx1jNjaK+R++sTVtFYdm9/rFcSXkJdodrKyiSCzgFfPgK2jOhRgvak0maSeCfgIHC42itHNkdsulzHtFoXSsEbNnZU0Aqa/SGCsU/6Jf+2JkhqNqxTmpHBMEMlTx/6cv/b+8cQEH/to9/rE0PiLRMc6xTNJesM5+HRolq8VfWBMRKAIYaQ0iXE//9k=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AutoShape 15" descr="data:image/jpeg;base64,/9j/4AAQSkZJRgABAQAAAQABAAD/2wCEAAkGBxQTEhUUExQWFhUXGBoYGBgYGR4dHhofHBwcGBwaHBsbHCggHRwlHh0YITEiJSorLi4uHB8zODMsNygtLisBCgoKDg0OGxAQGywkHyQsLCwsLCwsLCwsLCwsLCwsLCwsLCwsLCwsLCwsLCwsLCwsLCwsLCwsLCwsLCwsLCwsLP/AABEIALwBDAMBIgACEQEDEQH/xAAcAAACAwEBAQEAAAAAAAAAAAAEBQIDBgEHAAj/xABCEAABAgQDBQYEBAUDAgcBAAABAhEAAyExBBJBBSJRYXEGEzKBkaGxwdHwFCNC4RVSYnLxgpKyM0MWJFNjosLSB//EABkBAAMBAQEAAAAAAAAAAAAAAAABAgMEBf/EACYRAAICAgICAgICAwAAAAAAAAABAhEDIRIxBEETURRhIoEFMnH/2gAMAwEAAhEDEQA/APNJSUMOg/THSkM4TEtn4WZMohJLBzQlurWisJU+tOMWVo6pA1AHlHyABUN6D6R9NlkUJFWNwfLlHxBswHtCC0yoyhwHpH3djgPSJEcx6j6x8pB4UvAC7K5gc2HpFgYCl+DBojLBzDlBipgo7D7pDJA0q6eggyVKO8CEjKkqqkcAfmI73iSHpr8oHxM4kkkuS5JP35eUCoLLZpSMrZS4GYEa8LDRooWgGrJGrdYqUp46lPmdK2gY7CZYBI3QQNPNzpxiS5QAzJTa7sa+kCSlAFzWkXDEUoFNwzU+ELQ7RCWGIVlFC4cOD5ai0HYHGy5aSDJSo/pUR4fQVgbvXAQARWm812FTQNSJDDOps2ZOqkgnLSxhN0Uv0XYdKVqUfy0BgHNAKg2AJJLGIzcLLbMlcsmoaoPkSlveKV0C2s4A0dtfPhzjkjCoKApRUCXsP2io/omXZ2SkOKOG1I58oe9idmScRPlonJSUKKnNH3UA6CjFqtqeEJxKlBgFkC75awdJ2tNSGRNlkWZUiWffIITTY4tBPaLAYeWTklBnI3QQ16cSaPwvGamYBabylDyhxi9oKKXKUO7tLQlAGlAA7QDM2mveDqAOUNmLMOI16wVQScWCiS4DSzS7D3iuYXuKWZgPlBH41QDAgvx+sW4WYCoKUvKseEZQRyvfmIZK29C9baBuR/xHEtcgdW9oYqxJU6DMoCTmYA9BR2pa0CG7eN2+/hCHsoNdB6QRhcLnISneU/hAD0Dm5a0dVhiogAZeL0+MRGDVmbK55MSWq8JsFosn4XLRSSKsXcV5uGispDVA6BosxqFJASoKFav8uMQkyHLA1bUsPMwIpr0cyA2DekXYfCLmEhMnOUs4CSS3Gnxj5EsDdIzOxBSrrozEUiWZSCSgrBNQymIsaszjWC16FVFYwhLuhdOCFU0rT7rC+aU9OTfQQ1RtHEZVIK5gBYa1bQkM4gDE4cOGWLDTXUesKwa+hrswpzOVhDJcEgmoFqW1rxiSghRcqZqEt4m1DcYHlZWAHDrpwiqWFch7fGGnQBpUlyEBwbE1IJprasUFhTKHNHufL0ijeF260jiFKtTqGh2CRZ3TEvQirGmlq/CL5SUHxXJYGgALi4Z2Z4pxc86X1N3684pTiOKfjCsSew8SpfFQ4kil2oxrB2zNlImqU6iyJalmwdkksCS92FvhCqXjyLOPOLRtGYcu+7Es+j0Ps4gbGqCcfhZKVFIUtQBSAqlv1HLxswfjAs7AgENZTlPRyHMc7oqCSVJJJIIdiLM5JseOkMe0CZcpEk4ecpe5v5gHSo1UE0cIckVNfOC0FCqZg6OxZ6cxxrERhdCPcRbhpU1ZABZyGfTR+IAq/J4ez1SJMpA7zvZrOJktRygiYWdBT/ILM7tDv0HFMRowIzJClNWrAkga/P0iadlKzZHALEsTlFElVzQlrNxhzsCWnEzlJM8SwxUpazettA5flrAO25U6TOmIM1CmNFgu4ZwpNSReFe6BxpXQAvZ6hqOBLmhtDbY+BUSMhXlB3ygbzGnhLCzhydIUd+WbvVF6sE31hhsjbC5K95ZSk+J5edjcUzAg3qDrEy5VoqMoX9BCpeRCkKQAlS3CigZgo5WzE1bkk84VoC2YgC9g4o/B+EONs7fE2T3agCpwc6cwzM/6HNTSr8YXYrtBOUKzUpokMkNQOBaxY/Dm6jyKmo3pgUtSlAkJcC7B2ivv/usWo2jMDZCxZsyUtxLkjxGpvDqZtuTMWTNw6BLYFnddhRJca1Y8eUVcjNKL1Yh/GcIoJzKNQ56wbi5khX/SQsFwwJBcavwOsDCUtLZgA7h3HrSHdi47KlIL0aOCWS9oIUNebUiAWHf5whtHBhyRQExBUsigSSdRwg3CIXMcI3rkuAwH31g5BmBklQQOALfC8OvoEhEVkaNHU4lT0d+X7RsOyIwgxJOOKVySlSbLUrNp4d4GhqOfGFgwJnYicjCS+8SFrMsA73dg0YFTmjEiph/oWzPGaefGsW/jVULgEVdg8NcauaSUzMOE5XBGRSVJa5ZRccSLEtCUzGtEvY0wtePKgAouPvgIsVjSoMyG/t1NHeK8PjU/rkoUksC2ZJpShSq5u7FzDHuMOpAUSuQoqoFPMSUuASndBcczC0UrYHhl/wDuKD3Yir9RFU1k0A94ljZABSErStw5LZWNymtwzVsXgHEzE5t1wPvnAJthUndZSSUlqMbU4xcueVFRWpyzV5Ub74Q0kYiQEpKkBRKRYMP8+UWzcThwl/wyS4cW5gfD4Q+Q+NoziI6txDGbtKS+7hkD76RDGLQCCZYQ7FhWhv0Ih8iONewBMwxLvT9tDBKRLnAju1JTMdJJooJNHItprQ9IjjJ6jNmLmuSolTgDedRBIIo16i8ClsOOrB0LUTmKXqaCnw+TQSvFOAO6ykPvJoS/GjMwaja8YZS5EgZ194gpKAMpSXTm8KkkqcHzjmPkoQkrCpUzdKAGAYkAZxlrmDPXUmE0UhEpdaAj5C92rBGCxZQrMhSkKHAOCOBFj5x0lkS1FKTlJ6qcvvcQNIr2nhxLUyF5yNRaugcPygC62N1doBMBzy0KUTdm6Ua1qUgLEYneZORiN4JdILVPP0gMSCpTJQvLoSC566QxkbKWRRC/NJb1aJUa6HKV9n2H20pNEhDBJATkGupo5L6uTCyYUgAkHVy96u7D0hsvY8wIIytcm3X4QBisIshIKPCkChSCTzrFEt6oHTISSGID2e3nTyilYLctQ8XfwybR0kcHItyrBqNizVJDS1N9/SAlgWFxsxG6khj+kgEHyIimave8IDl2Ab04Q8lbHmJKXlqdqhi9eggZeZKiyCkACoSQKM5e7niOJh8goCkyVKWEozFR0Ac2e3FhH0wAJrc/zBj1d7cmiqXiFJJU7XYgl/YxagqW5USSBckmlxc9YVlLRyfvNlDEXNupf/MVLmkipJ++JicpAJYpLcvfpBUxSWYIAHv6mE2NI5JmLzBCrHdAbM5owBvekfHKVISRUlizj3Y/CAlrPGmnnWkdCyzGoPM0gYbDwZYUO7Kj4Sc7BqKpuliKCvO1Kwx2J/MfUPFMmeUoKRlYl7VFGoQH8oIxePVPTLEwo/LSUJUEhJILMFZUjNlqxNaw06H2ajtBgZGCUlSZCZgz5cs1SyP+lJmE7qgQcy1axlpGLKJveo3FBRUnKTuvUNyFqw67a7Zl4oy1Sgq5UoEW3UIAB1ogebxnFSyAHLefyd/aFF62KSpjXaPajETZZQteZJVnZgS96G4HKLdodnJipKMQVgpWQKMWLE5SyqUS9dKxnCqpr0j1ftJtSWdmyjKk90jvEoCSXLfhF7ymud694LoO+zz1apfdFCc2bMVGlmSwOZ6vWjUYXeFRUo6vbXhQeUTTNbMBrE5AGVyovXQH5gxUUQ36Iy5CkqTTM7hIBf2uONoGnJL1hiJI0mIsDXMC3oYjicIxDqTUON8WPnDfYK2ckF2fha0HS5gCfA6s1CVUbmLlXOzaQFLmJSgZk5lKFOAFdOJMDqL2LconstOgkyzfKK3Jb/DRyapa6kknUm/C8cwGFVNVlAsQ5JYV0J0f15GGyMElOZRSSm2dTFJqzJlh8zOPFStWgExRLSpT5Rma5At1Nh5tDHD7PWZYBIDvUHPxLboYa6iCsVjkoQQoBaUEgFQToQCoJAyhy45sWtDLZeypmIAXLC5wply1DuSHFAln9h5vQIVytiJYHNmLuzhNrgBOd2s3GCMDhZLEZSS+r8hXMrroI16P/wCbYpSE94ZcsPxJI4eEXBJLvBn/AIew+HH/AJjE51UJCUjNR2OUOfMs/lCGot9CvZ+wJi0EpkOkDUCnRkgj10jObSUtJIQKg+F1P7q3h0twj1c9vpSECXJlKIAyvMVlfSwcnrGPxW0pZOdOFw6dcxRnNbMpZN2h0WscmZGZOUFKVMKWJpQOqmjj3tHonYXZKMUghSwkJLtTkKM0IlbUm0Unu0U0lpFidcrnQcoJlbcnJZXfr4GtDU2AYNaGoj+D9mi7WdlEyJRXJWpaiFAJA4pLGlbkR5hjcNORvZZqlO3hWUp8gN486Ac41i9rrUkpVMW+i81tdfv3EB4raCiWExYYjX93asHEpeP+zPKkz1EApmmgdWUg2qRS7vTyjbdj9hKm7kyYoAMXL1Z+NtKQqXjVpUwmE8x628usGyNsqAIK11BssjkbG/lwhpUD8f8AZpdu9mZcmWZqVhwRdnLlqcDePLsfiVE7pT3mgYV1YGhfkfeNkras9QATPmAFyxUVch4nbp9kVWLUaLCFNcqloJPnl5cucDRPwv7MSMZNUpIYMEJzFWcAcnChWtrw72RJTOcJlZiSA7CuuoLdK84bflqVvyJKq6ob/iQRDjs9i8Ph5oWmQE2LpWaEhrKNL6NreJaH8MjOYzYKZTlUopYXA+hTGfn7Olq1Ka1JJHkAUKf16tHsu2NtSMTKKHKCbEp4OKaH10jz7H9mHU4nhYfwsRfmH6QkmKWNoyc/Y28QmY7FgGBqCzbqyXtpFM3Y0xNCU1/qb/k0aPDdl8QCQtKF1cKSp26ggdOLcaNo9m9kJ5QVpSqm6xJ0DW1+HwhPRFNdnl+KwC0DeQoDjlLdXs0BOY9B2uiYlRQsbwrR0F+RQQbadOcKZmVZAMtr1UkKpxKk5V8dTDEZMzVf4jjE+UabGbElEflqJVqEEKoGqEqKVkVAo94XTtlzApk5V3GRJZYa7y1Mt68DAIWd3zg+Rj1hHdqWoozZspO6+UpoDalHHEwEt0qI1Fxz1B4R0mrlm4QMSpDHYuElKmnvlJEvKq70JFC3AGsLJgUndNr+rEHzDGCJM81DDh1+sVzMQn9SX+XRtISuynTSIyVlakpcDMQlyKByA55CH+1ezSkFAE6XMBQCFVTqdK05wtwE2SACpDqzJUFFRAABdmFyeJ5QXtvbAVMdEpKEkOBlJuSbg14eUTJytUVCMabYmdmq4a3yiyXLKlgIDKUQgDmqgHG+sRw8krIADlnYfHl1hxsDYOLmzB3ElRUghZKqJTlLh1GjPwqdItujOm+hnh8EAvKkHu5QChQELLNWtyWPJIIFqMNk7An4hYmEASAHzKLEuxZAaw0oAA0PdndniievMlFQlv1Asp8pq2qk8+QjST1L4Jf+YWNAOWgdrwtvo3hj9sTYPs3hpJDJM2YSCTMAIJahCSGSkdHteNpgkFiomiQ5FCABWwECbNwzB2CiakuxMGzMeZSFqyZiElgCPSsXVGnHRkO0HbGbNJQkmWh8uUCpGilHnwSaB3ej5idMAIACSBUsavWgPnpz4xTj9ohUwqqCSSQzgXo3Cvx4QtVjikhnAsCQ4U5a4b75wJApKKG6p9KOXcMw8z6/DSKyoiwDMRvN0BDwFs4TJ84IBAJBbOcoDVLsmlAdDDdGwZctfeTsVKZJCikJKnqSASopdJc6VETKfF9FfIqYrXNAqJiVA1DVdmeqQWqWvwjq5uUEHRi/oXD+f2Ie47aeEUky1TSoEp3ZaUIAoAMrIUQmvG78IQ4zGYd9wrIB1S/npDjO1tGTmyteMSzuquugFeV9eEV/jQzNpy4PwreIy8UkrOQ2rVLXYua9awPOmAFyTxBKb8SK1rWL5EfJIsGM/mJADeogyTjEgOnTjV9ef35QpmzwRdVX0uTqTmu7F/WJ/igXqXNbeWhgbH8jHSsVmLEcGp+32/SJLn1rmBuzNw0vA2yNoolrCxbK2+kcAB5083PGLe0m2puIWgpUEBALZN1ybu17CM3KfKktDWRVvsvRPY0N9WzdRb7aCvxZ4UIf5A/Dl01zRM0MrMkmtFVa/LWLBjZwAJQmugF/J/lpFW/otZEaNeK3XBNKM376v9vHU4li4LqOntUGE2E2+gEZsKSxL5FqHxTVucPE7cwqlJJQqUP1d5KKzwopJ+R9ol5a9GsZJ+yWGxsxJDTAkDjV/LT7EajZfa+ZL3VBJS7O/vc+cBYNWGmqAk92skEOmYlw3FJyqNdGi3FbIlhYqBMbPkFFeYNgWv1jN5IsbgmfbRxmHxSipSBmOrFJ8lBq31tCbHdmkTQQmYqW7uGCkk823uOutoYzthhSSxKXoQovW1gDq1I+wWEmy1ZQoKSnjcOw9eUXziRLEhDtLsPiJaQSjMjiipq7ljUD9j1z+0lCUoS5yRMIO7LXVgSajVOgFeN49fmbYmTUd3lAKWLq1ApukCvsYyW2ZaFjLOlyyxffTUXqFEOK8DBHZhLEzFYvEomBl5QEpTuzEuFBdUhEwMpDMRXoTC2fsElShJzpUHaXMZlC5KJoZKh1bqY1c7Ykt3lrIfQsauFUXYAm4MKZc6cglM2WcqVOEKq7kOpKhY5c5BSeIL601Rk1XZkpyVJJCgUqFwQ3m0QMzQ6xrMZgwBLSWVJKlJQsA55LMMpvZ3KSQFCoYu2Z2pgVSllJY8FJsoaKS+h9qg1EITWikOaavVohNW7XoGvHO7PCPlJOsArZ6PsnByZaJL5GKQpaDZbpsos9Dw6PDSTiUd6mXJlpBN+7JSC7hjXixoDrWH/Z3s3JyS5mUzSJaSM6nKVMDlCaNTjwjXbNwEtClrCSmlRSzDeAFUuxH+k0jjyZVxqjvf8ADZlBhu4yDeUFFQUFAuFCpqTfwtcHyozwsjMgK7zxJdySxZmzJ0PMe8N8RhkzBlKlqS6VJUpJSUJUGSASN4hV3qAownw6ChbKBBQpszaKJcBrF8vkl40wZPT7JUuRZhpwQcq1NwOah6V+MVYqa7gKceX0gmZhQpNabpWGo7u9f9vC9YWqKkHKTnApbeFOlffrHVYOzL9oezRP5kggKL50FgFvqCGqeBofV1faaVgUSJSpYWnEbiJspZISDlJK08syWLFqxrMbMJVuimpA+/SF+N2emccs2Ulcs8WzJLXCnBikjCas8+E5WZs2UNVtR1vy6RTPQlLEl6X5s/Ro0+O7KgUlLVlfwrZx0Uk/EQIrZHdeJB63bztyi2opWzHa0hdgfzGckNrlodOPAwZ+GDZQ9bqf2Z3N/wBo2PZfYuHxMpWecJc12CSRZnep4vCLtdsJWEmhOcLdIUCOBJHy9Iap66Ic+O+xEMGq1Bze/WlI4cKdSnobWakS7ss/O37e0RSgw+UEv5SRDzfRwYY0Ypo3HjFqMNvE0q1n9qfdIuw+zyss5HlD3Bdn0/qSepPyjmyeXhx+7/oI5G30JFYFSgHctw0+cVS5awrLkN9av5mN3I2MzZVhuCUk/GkTXhVpD6c7+hjOP+SxT0bQiru9mKw8jMohVNH4VAtrr6w4wuy7Gj+/EinUVhypTiqQeRb4/vFK8GhX6SnoSKdC48qRs2pqos6IycNyRZhkoQT+SgqVUlYcaMAbgfMxdhMHJJWV5kurdysQBZgk1JvXnAqMLNQrdmEjgp+PG1xHwxi0n8yXQ6p5g0Z7xhLBJM6YeRCSomjswJqSod0Gdg+VWUE7zijGhAd4okInSUpmSp05KFNlzDvEKerpEwHd1oRBkzGS0JSFBaM6gPCpuqikH53gxE4qlrQTuKSAzqFrC9DQaA0reMXFoq0+qYLs7bWVR7+TmzAAKkqLDpKXQV1Cj00hrhcUlaVKCwljmOXMrdBpnBAWCbUAHXQaZh5U5g0uSz5ilNFBiRlS7BT3NmJjsnYqjMORThBG+CWcgHdsQWpy8oVybol0vdDGVLKmUWu6QSbXFDY66Q+2phZK5ScyQoMNW08oyMzFoTNAmFailwMhIB1dSXY9fjeGOz8Q4dznOgIpwAcg0EXGVBwboXbR7NJZ5QbXI7vrSkZydhG3ZiSQLJUGI/tOnWPSJS1ml+L/AHwfWF+18KFOSggscpBc0/teOiOT7FKCemeZ/wAPUO9KW7pSDMA8SkLSCoOLZtQbXpGe23IfCy1KJUROWhJIY5VJExVjUBRF9SY9BfIWYuqinJZjRuWns1Y8/wC1K8ywgLUoSgQHcupZK1k9TlAGgAGkW46tHHONMVYGQLrzBH86Q4H9wiePwYSoAd2sEOFIXQ30NQeUBoxE2WXQpaDbUQLNnqerkxnxkhc1VUfoHs5i5ZkSwpRlTJiElaUFm3cr5moo01vD3CzROK8iSGGVSVEAzWGVNWICcrKBGrvGK2FjMNJky5kyUVTMqQVqJIG6AwSSwPk8O0do1zcn4UhKAQFMAAHIe4FMr29DHLKKa5I7cmO0aDB43NkzTJhzKmS8jAhYeixqQmm8l78IjPwp3qjeSkBLf0lJBc1L1fmODxRs0qSldfznH5TJPd5QMyEgKADp3np4h0hhiVFSVK7spICwEqZ90hlAuzFLm8c+ZNrRjCkxQNohQTTKqqa+GjAjN0ykcQOUfY7AAs4JzU83cezxOfhUzQ6C70LG7nNmBHA1BFAXhdi5k6WoZcpCN4pP6gzKyvqGtShHGIxeZKOpHRSl0C4qUUqT506BxW/GzQvnYnLcV11byO9/8oeTsfLmhmAUQFIIFFDU1508xAY2eJiVKTvCxdwQXYg8x16R6OPzIS7MsmJroUFaTVKvI1+LBoiyiKEHp9/OLsXs8gAkHz9PvrCybLUCb8v8jpHVyU12c7teiGMSQxEsqe5AY+RAgPuBNfeWkjRTEC/tBZnKGp+LesTViioh8pYajrwiZ47Ikoy7Qom7LV+kpPtHcLgF3Uk/6Q8Ml4kC6OtWi2Vikg2I9294wnhdaM/giSwuHUG8JH9SmPpSN32eVhxLAUBnq9C3JtDGTk44c/SvpH0+aVWAbUNX1FTHC8U07dFRxJGz2yJCUulTK5Fm6wgUku4Y2sH9ef0hZKnF65QP6SQ3kOcEmYwopQ/1GMZ4JOXJUi+DL0yA1cyj/UQk+XKB0SlPwP8AKSPjr+4iPeJ1NfOJ9648R/3GKhHNEtOUXpnxWoq3yQXet9eOntGnlYXDgeJ/6ioaeUZVUwMxL9VG/LhAUxS3skV1mGO/HkyLTRT4y7GPaCRLK3SCNcyfoeTWaFacQZf6nDgjm5rzTeLEh/EpD8q/GOTRpnBbgkx1fInpoSg10w7DYsKFjmOhFR/iCkbTmIBQlZGZJSQmtCG5NfhSEqCBRyegb4wVJxgtXrrGcsa7RtHJ6kN0YZBSyAEkaM5PnApm5VMXSfeBpWIzUGatPv3g/A4UBbEV0GivrGahXZvGf0H4baM00S2nM+gqA/8AmCkzFFgpKQ4cubClQn9RBKaqLitIKwWHazDTo1H9SqKNoHKlTMAKAnS5JHOpc8AY0VET3uzL9oVoClqJomrnQAFTsKPwEeVTphUVK1JJPJ639RGz7VYjNKIHhz5A91ZarWfIpSBzOpMZCXJJIHH/ABHZB0rPPzPnKkCzpyiGLqbj9YAnGth6w42pIVK/Rbj6P9mEc2a5c+wiMlGSTs3PZ3EpmZJc5UxnBBDumjOCOIDVpbhGzkz8DKJly8O5/UV7yjxKir5R55j5C5CkkKIZKSDxBAr8jGj/AIgvuk5TLAIB3aFT1KlZaqL1qY82Gn+mepjlca9o2uE7RImbiCpKywSZaQVMCHSlwyqJqOALM0aubiloXlGRecbiSQmobMm7lwSbaDjHimAxUtCyqY6/9RSz0cEPpHoWwtvScTLUhWVKEIIUkq3g9lJmaFnDUiMsOL0iJRs0mMw4GRkiUc+VGVQBNCpLNQZmYiFmKxmbKifLyLIBD2uxSdeTilYP2FtCVMUpKJudKUoCUEDdyuHCtdOjRZjsLh86QoKUoTSU5ya94GVlKqFICvCaBuIEcmTGpPapkxm4vYin7JUgK7uocrllwWsVB+BLVHEwKtKgUrTaYHKDqaCrai1KWjQ4/ZK5YmqkOD4wLhRIrQuAaD2hIvHtLadKKMq3SUAvQ0cEChDppSsc8oOzphlT7AsfjiMi8tBmCy58JN2arGrxXtaWGoOJD0BZnGhBvflDSTIlzQt1AuGKbFqiovxeA/wi0oSAapDVBcMG3hxIEEczT+qNGoS0JU4KVMqhVNXIp1DA3pFCtmPYjgAfazwc0xCQVtcvlDMXZy+h63Y3iG18qpZUglKksoN+q5FDQ29zpHavLy32T+PjYqn7PUAQWBH9Q8gX9YHVKU5ISak6c4dT0Ays8shQyZ3Z39C54NygDCYgzEA5HOoIYGpqCSehrwtGsPLk1tEPxo+mUSFMahqv84PkzwYowWJUXzApyqWCKly9ugchuY4RX+M/OQlTBKioBxdgLu5ABerwSzqTqg/HpWMylxHyVMInLKToGoCRS9+fvzjqsVKSl1JJNqUBOjrJYf4aM4Tgwfj0UqJMVqQSLeUH7Fx0ibMyFCglmzPdTA5Wb+7XSHy8NISkqVQAUJNLP6W4ax0xzRWjKWBxdGPVhizhvSJKwqsx6mNjhJOGnUkgk2cmmlb2uwN2pQPFy14WUN9KlsTVPAG50BelTW8bfKqI406rZi5WDPCLjgyCfvp7RttmTMOqWSZBzgAlOUtvEgNUgih10j7aGPkyU58icqXBSzkl6NwJpeMvlS2NSbdJGJl7OL2o9eXODcFsdRNUlhdq/esMtl7VVMSlS0hI4ZRU3dTUA4DW9o4rHKCUhyBUgZrVenIc7BoUvJb0kOON3svw+yQmtONSBbr1iBx8kKMsHMQAeVSQCDoXFDzGkJV7S/E/lywAUjeUwqyiwfjbWJzsCmUEpQApcxdVE1JrXkwcvpHO80v7Ojh6Ha9qKAQhCCcrKmKqW1YG1db3MKtrbVJmJJSjecJCg7pc5lEPRywA5GCApCQhBNQGy6sC6ta6u+nUQnxCM6TOUASp8gdwkCgAPxMdOKEpytmU3GKpGe7T4hSlhHdy0pTTdGU5j4tePq0ZtUgqoA9Y1GLAUSC78W4h/OAZZMteZi2obxC5FRb6R6kY0qORxbYql7PR/wBxa3ApQkDgB9iM/tPDMvcDhuDakWj0BcyXOzdycpCScswpDEcHoekYjbExlsCFUBJ5lzCyOPBUTLG4vZucfhe9koUBmUlKS3JhT74RlzMUg7oTlUfDpy9o1my8RuI45R8BCvbWAAW4Byrdm0NHAHX4nhHjtcZbOuf8kpRO4eRJmjKtC84FECYrKo9SXHR4KnCVhElMsKC1DeUCSKVZ1Uv8oo2VstQOYlT6BVvPlyuYN2lhpc+bmUvKAWCVSip2FzXUcKCLhKTe2UnUets72RE1S1LO8qlM4FBpukFJtUCPQZW2pi0rly0ATJWUb5ChvJdwSXcEtW7Rjtnz8PLKSjugSAkhIZQNQpW9XLb94bSJSJRKklCSS6zdwxfeDkMSD5c4yz/ylbRWOCUaZstlY5aQhBbKkEO7mjZW5eIVrQRXjtnIxBKpk0kIJISAlk1RMY/7dakE9YQJxzHRmBzONdCNNPWCsHtNKc5Ccpzb5ytmIDZqXDMx5RyU0xywRf8AqH/weTPQiZLRlzBz+kspnZhf7vCSbszEyJiUpUokhZCTvoKcwc5l1C2UN2liwhxgtrUICSlizcgzEHgX9onLxqwjL3iiSfEWcatQM2kZpV2hfHNGXxu05kt0TcOFJZ9wspWjkK+vCBpmMw+UuFyyXJBBA8J9LWtSNhIxmfKZspAUxBLgkF6AG5BFbQvxOFRNA70JlqKlBgQXGj82D8odL6Lg5LZk5WQoCZcxBCUAFOtrXeF+HlFBDXKjYmu8Q7H7twhvP7LJY0QlebdZx3gFQMz0cPcEhnhZN7LqWomWJiGOVTremhTQAjz1jaCX2W8kvaLZZUCsua8ASxZj6msAzSe9ewS3Js2Zz6sYNlbEnJBAnHdJSoLRY0q7kUOtjCOdLxSCnMkkkuokUPCnAD1c9I1hit6Zm8v6NBNxaWcgNcvYDhXn91gRc7vQoqLSmATQguP1N1pzhZjMTOAzFKC1j539r84+wu1JiyQZaVC9ae5MaLBKIvyYms2QyUkqlJStmzIfrRtNfswTtGaJikywkmWCnvC5DlrelS3ENGeRtqYlIBlMDY5ri5qLEhzXXrBOz9vqSrKJOZiFAA0DEWpW1zGi8d0mJeSk7Nbs1UuWEhCd0JdAIUXdw2pfV6xTtqW8oobKJhyrL1SyVHMf9opwhRN7TzAXOEolHO7sAwD6n3iadtzpgLYSW9iDUAs2pFw4fgTGksUmZvKm7G8kFBy6skKc6APdwAzkggamF2LQpSit/wAsZmQ1CRrTTxEk8rQENr4vO5EtEzvGcj9KxYOq7jp0jmLGKW4E1KCQSAGJY60HHUQn47SKjON2NsPLU1yymJNBmNAa6OGt/kDET0ZyhS0gW3lbxIoQQK5W4XhfhtlLWjfnLuXBJpVnY/dojhdnIQK5SsBlBwWd2NNCxMTHxndsr5kF4bGyZTGSlS1rIDVFBoH0ooeR4QRKxM7ETAlJTK7tR3alQITWt/Cb0imTPQnLqUsQaBiKOGtRoExWPloSCXISweqlePNpqDro3CNV4quzN5XZo5OAQj8uYO87xJStWjtvVoQFfEQNjkISpwWfS4q3/wCR6c4Rr2iapMw5SAMp4eE+Rij8dlBTl3UjdYuSOmmvpHZjxOOjFu3sniQsFRox8Le7wsmpzAEa63B/b6QacYgOQGc5lMW0YFvJvKA8VjE0yjRw3l6R0Rj9kuSWwWVLl5yFBJJQpirwg/fkHeM1tTDfmHoBu1FKUIpGgxMxJ18jCfEzyCyVUFqWDmkRPS6siU1I1WHWhKEkrCiAkZU9BQqNPQGDUYkqygWcboHJmJJzE1HnGZw2IASHNGS7+TQccWxlhL2L38iTo1o8ya5Ozoi6jQ/xK0pJYheU0KaPxag4mKgc3d5TvBSS4DsRU3YgFv8AMLgWJJYDgdL21ixOIDihd/KJqi+Wgvu01zBKyzArItWj8HJ5xXhNnDPmQqZLZxQ+E9C6S4INojIVmSaZhUEkNfR7Ut06wJjNr4aSnKqYlXCWneL+VBxqYTi2DlGtsZGcuQTnQTLW5Kg5D08SaDgN3nSHeCxAVQOUsMpBzZhxDVb0jzbE9t5xcS0oANitJWa9Tl9oUT+0WKUMpnrCf5Ubg9EMIJYORmvKUetnr+D2oJhUUA7hIUSbNYnrXXSLZe0lLSFS8tWJcg0voaHqI8OJK1VBPGC04RNyHMS/GivYfly+j2Ha+1gjKwmLoCoIBd7snLwYVMJdubfqe7UUpuEndPmFEF+MedowyeEWIrSvKp9ouGOMHfYpZpSHEztZNQrMJhUAXyqOYHkxs9aiNhM7VS0S5f4dWbdFVF2NyCSdLVrHn+GxKkqoEkcFJSfiIby+0CVbs2UGDEZC1urv6wZOLaqIYZVdyo3OyNvDFFwVpEtW8croUGG6VBV9aaQ0xG08OAAVqSwI1Nw1y9tIweF7YJCShgkOcrpIu2qAfcQi2ntgrO6tIfia/wDERzLFOUvpHZ8mGMO7Z6btvbeFQhIQmVPUR4igV0qzNCuWvBGQmaZC0PmSQhW4a1IzvR3pGP2PtGXLkrC5kozCU5XUTlH6t0jLmL+I8IYYfaCJlHTLDNuT0BweKRx846K4RMIcJy39dGj2XgpWImGXKzICAMwmBJIJsEhN6dNeEEJ2SqWR3RTNUVlBuFgCpJBDkB9OMZzA7DkOpalrISCqigSTZgRx48BD/A9qJK5d8s2WAyVK9Clar2rWL/IcVcdr/gl46b4y1/YXiMPiQCBLO6Q5oaUUfLKb3oYB/GKlpUlSO6aiCQSwbdfNW9GcxXsHttnnr78EJlpJzIBU9WZQD8zmHCN7hNo4bEysyVBctWof0INQRw0jf5pdtGfwx9MwiNpbrLKVKAoWZyAPm9Rx5QPidplQdDIUPC9BZhUXFSdRG0nzJS5jJly5ksggqCRmSsVZRpQhudOcKcbIlBRT+HNCllJZi9zWu77vD+aPtDjhb6ZnsRtAkZkFzTVhetR90gKdiMrmxN9ekaBezMPnygMopzWLEVFwRUN6EQNitioJcCwaijbT9JjRZ8YfDk9GbTjAHDk8zFEybmoHqRZ6l3+OkOsVsVL7oUWuCoG9RrZgfSBFbCUkhaSoFJBBAJynQuKPrBLyIRQo4Jt0BBM1znQc6XdhUDpcXiuZN0f0gnG4Jc4utalqTqlhmNHdkkv9IvRsWSyVOLhwpV9NE8YcfIj7Kfjy9CoKWtwhCiQ1kFVPIe/OKJ8xQoXB5g/MRqJ+1peAXlkpEzMnKt81CpJAZ2BCX19oX4yWtKiogFXNII6VEV+TGzJ+PJ9CBblmGZXv7ecC4tK3DUpb1jUSu0ISUiagsku6Ax4UHTnFW08+IKZsslSSmm7ZiQRUaFxGcs7foTwL7EMicSAHZg3WlRBX4qh1pYmBZCQyeLCAp89TkeFqNqIxoLobTdqJQxUTZsoua+x5wtxPaSazIZA0N1U5mntC2ev9+cfBCToYEkS5t6IYnGTF1mLUr+5RPxiuXFy5en6ecEyJgSd1mHFv8xSM2cw+CUr9JHMggfCHmzdiybrmJUf5QQPm5gNG1yIv/i4DZhfixaKkrXdDi0ndGnlYDDgN3SG5pEVzNjYYl8jckqIHoIyuL2mltwBJ4inwaPsBtZXhUpQOhd/V3byjneF3pnR88faNDP7OSj4FrSeZB+UDTezBHhnA/wByPmFGIoxsz+cHqkfJucSl7VXwQpjVlEfI1geLIhc8bBl7BniykK82+IgeZsyemvdFWm6x+Bhn/GeKVeTH6GLJe2kH9RGtQfpCcZr0FY37M8uSpPiQpPVJHyiqUEng8bCTtdBoFpP+qLVqQq6Uq6gH5QnJ/QniXpmNyACjGPtBGnOzcOS+S/AkezwNN2HKJ3SpPQv8XhcgeJroSKUHFA/SJ/ilpDhSh5mGc3s//LN11SD8CIpmbAm6LQfUfKKVC4TWyWCxyQQFpFaFQGU/7ksY0GzVyZS0iSVy5hYh1rKVcQQ7Mz1MZabsmeDRIV0I+sXYQz5awoyyGpvJLB71iHcemawm+mjdDbKQvPmysVeB2W9BnYNmDCtw54xJG1C+XeDkZVFKt56keEMXJ+6RUUqMrOwLs4FiPPWA14gkpUFUDgjqGflE48iyKzdpxDv4qgls6SGFXAL1cMfusWSMVlISpeYqtRnoX5X4cYTS0kJCcqVAK4k7vmLxH8GwopSFA0IJZrWdtNeUaB8rH82elT0SQqhcioqCP2izG4xQwzZA1gkEk0ABNHpwjLhakBzlZKipyKDm6WDs584zW0dumZZIZ6E1/wACIeJSa9j/ACFBO9MI2XtKZLxDy5wkhRZSlFt0lje7B6RsdoS0oS0shUs1CnCgrnw9I80SKvBcrGKSGSWHLd56GOmUldo48eV7se4jb6kFiyhSgofL6RdKxom/9OZ1SWLcsqreTRlZpzGrnzgjDz0oqJaSWZypVHu1YiahLa0zSPkyTp9DLE7IXMKjnA6Ip5VaLVYmfICZSFuhIOXMASAVE36knzgJG25iQAEpYW8R/wDtAeM2xMUpzlFNB1hR5dMU54ntA0jGht7p9IIzCZzYCuo5c4XqQGEQBY0jVmCfoKm4PooDUfMRRMLBgPSLpWMU+nVqxJc3MQ4EJCYKlWpFmb94kmZTR30HvHyzVoGKoYJBCA9qC5Md7xnLvpaKUq3YrUYALSt7xJANwam0DBUWKWaQyQyVNU7Bz9+kcTOKKh3N6/SBe9LNo7xAqgGMRtExNWNYFmeFeaPs0PkxDiTjkkbwr9ImmYgVFPb3DQlQsiOrmEw+f2M0KcUf0zFD/U//ACeLpWNmfzA9Uj5NGaM0uDFpnmE+L9DUn9moRtBf9J8yPrF6dpK/kPkofAkRkJeLXSsWjHre8CxwfoPlmvZrk7UDVCgP7Sfg8FYbbCR+oerfGMgnHKIct7/WLvx6rUb75xL8eDNI55o3mJ20lUpT0LUUPK/OE2HnM7kM9KN5RnfxRZwlIPEBos/iCuCfT94wh46xppG0vIc3sfmaAQCfECAz8PaJfit0MTTU+Vx1jNjaK+R++sTVtFYdm9/rFcSXkJdodrKyiSCzgFfPgK2jOhRgvak0maSeCfgIHC42itHNkdsulzHtFoXSsEbNnZU0Aqa/SGCsU/6Jf+2JkhqNqxTmpHBMEMlTx/6cv/b+8cQEH/to9/rE0PiLRMc6xTNJesM5+HRolq8VfWBMRKAIYaQ0iXE//9k=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1041" name="Picture 17" descr="http://www.london-attractions.info/images/attractions/olympic-stadiu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45" y="3936061"/>
            <a:ext cx="1761111" cy="13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9" descr="data:image/jpeg;base64,/9j/4AAQSkZJRgABAQAAAQABAAD/2wCEAAkGBxQSEhQUEhQWFBQUFBQUFBUUFBQUFBQUFBQWFhUUFBQYHCggGBolHBQUITEhJSkrLi4uFx8zODMsNygtLisBCgoKDg0OFxAQFywcHBwsLCwsLCwsLCwsLCwsLCwsLCwsLCwsLCwsLCwsLCwsLCwsLCwsLCwsLCwsLCwsLCwsLP/AABEIALcBEwMBIgACEQEDEQH/xAAbAAABBQEBAAAAAAAAAAAAAAADAAECBAUGB//EAEkQAAEDAQQFCAcFBAcJAAAAAAEAAgMRBBIhMQVBUWGRBhMUcYGhsfAVIjJCUmLBcpKy0eEjJKLxBzNjgpOjwhZDRFN0g7PD0v/EABoBAQEBAQEBAQAAAAAAAAAAAAABAgMEBgX/xAAkEQEBAQABBAEFAQEBAAAAAAAAARESAgMhURMiMUFhcTIzFP/aAAwDAQACEQMRAD8Ao3UrqNdSur6DX5Og0Tlq6HkfYGTWlrJG3mlr6jswWBE69fP9pIBTAACRwAFN1Fz+T6+H61vPp5I0T0RbqV1dNZDAT0RLqe6mgV1K6i3U91QCupURbqV1AMNUqKYCe6iIBqe6iXU91AKiYtRg1ItQAupXUa6ldQCupXUW6ldQCupXUa6ldQV7qa6jlqYtQCupXUW6ldRQ6JEIt1K6gAQolqOWqJagDdSojXUrqAYCSIGp0UwcDtUgxVmSonSlync9l6PTq/6P2/vfVG/xaPquM0O6sZPzv73E/Vdf/R/Oefe4+yIXitMLxfGAO9cNoeekZFPfd9Fx6eqXvX+Ol6b8c/rWqomQeQq3SNo+iiZt3eV6eTlxq0JQiNNVnmYbDx/RSbaBsPH9E1caICeiostA38UdpB28U1MWA1PcQBuHeFLnCNWHWmoLcThqB0rcpC1bk5QyjBqkGobbQERswU5QynupXE/OhMZwnKGU1xIsUhNuT3wnKGUO4nuKYeE4eNqup5DuJXEW8NqcEJp5ALFEsVmia6mm1XuJwxHupXVTQbia4rF1NdQ1XLFEtVgtUS1DVe4ldR7qV1F0IMSRQ1JBiMBdkK/TeTqCOxjR8x1Z3a7hm88B1pHLVSu+4D1Zvd1+CRGffXOnzEeyPlC82uzpuSJ9aZ3wx50rk9poCMBlkMAuA0Y6lftHz5/Onc8mcGWg/wBm4ZY4RSvx1N9n2RkuEsPvdf1PnyV5+n/rXS/4jVGKe6qzajz589iKF6o5JFijzaaiVStBxGURrnBDBKmHK7UFbbHjX3BMbU7anZJuUw/5QnIwLnSnD0WvyhMepTURDlIdaiRuSVBWs3ojYvmQG9SNdIAJaaGtCa0NM6HWpagvMn4kxjPxId/coElRVgQ/MpCz/Mqd5yk2RyqYvNsw+JEFnHxHiqYtLvICbnipv6Mvte5oDN3eE91u3vWc55Qy471d/SZfbXaBqPepXVjtlIyqp9IdtK1qcWtdTLJxKkGHb3qcjg0y1QLVRBdtPEpw8j3uJqnI4rl1K6gNlO0HtCIJupOSZUw1OoiceQUk5GVXEGuu6tO5g1dfhrl0buOrGh+r/Dwlf34jNwybubv871JruzCv2W7d7jhx4eXXZf0fHchnPyS68MLLafqc9ZrsXE6FiDnSA7R1+079O5drG79hPhQ8zN2Ugc2ld3ON7XFcVoR3ryeffePrTtXHpv111v8AiNXog3+fP0Tx2YA+fPap3/PnzVK/58f14rvrkc2YFDNlG1GbJ586/FTvBWdRisLM3b3KTbO34u5Gw2BOCNgV5UCELdqe63aUYEblIEbk5CuWjao4K5UbkqDYOCchTqmqrwA2DgnoNivJFJvUtnSA/dLIKa7Sf42BV4xU0C0dKvux2Vuq7PxMjVz6+vzP610/asC6diVw7FpByV5b5ss3mTsKXMHYVpF6a+nOozujnYUujnYeC17JEZHBowJDjjl6rS49wKFfTmrPEJ+E8FMQn4e5Xb6e+nKopdGJ1dykLGersCt30r6cqK3QT8XcmNh3q3fSvpyoqCxDWU/Q2+QjlyiXJyogLOPICmGU19wTXkxemmCDrPckhh6SmmOLAOBDTStI2Zlzsr7hr+pwyBR2hwrrumrjUnnJjW6M8QMeujviXaRcim1LjLRxFG0Bo0ZeqK7MBxzxRGclWMpR4IZiKtr65ydntA7Grle7Pb0Yx9DVEFra4k3LPMKkk1cXwB5qc8XkV2ALj4XG8bpLfaGBphfIXoE+i22ez2oNN6tnxzwL7RZ24VPyrkuR1hFomcxxpQTnKuLZ6eDlynV9drV+ysZ3/Ge1SE7/AIzxC7I8koh7xzoaGmOo+dqqu5LNGWPA47K7F1+Se2Mcy22P+Mj7v5JjbH6pPwrdfyaGzupjsQv9m6+6Rsw4qzrnsxkdNl+Lub+SYW2X4u4fktN/Jwjf1CniqvoqQaj3rc7kTARpCXaOAUxpKXaOCtxaEkNPa+67xorDdAP2ngrziYpR6XdraD1Ej81P0s7U0dtSrTOTkpyBRo+TExNA09oI8U5dKYpt0udbeBU/S3yHiteHkXOSL11tdpr3BaEHIqRuN5hOrA4b+vzsWL3OmLxZFntjgPZAcc6mtN2rHb5qXlHa3CCyuFK/thl8zd+5dLByYAHrnHaAKD8/OSqaS0Wxz4ojiGskcDvvN/Vcb3JbG505K4+PS79YB4gow0z8p4hdMOTcYoaHirbNBQtx5sE78l1+Xp9McHJel27x2KzHMXC80Ejc0n6LsINGx0o1jaHOoCtviu0u47RkOxYven4h8bk9BTnniCHAtimcbzXNw5l4BxG0hU2lxFQDwK9AtAPMyVGPNv8AwFULHZQ8UOrYsfN53G72/Diuk7wrVhbzkjWE0vVxpsaT9F2foOMY0Fdv8kRtgaA5wHsMef4SFb3/AAk7XlwHP61OAueaMBcdjRXwXZs0TEQDdrXVU961NH2RkVSIw2gJJA1AbUvfnona1529sjQSWPAGZuOoOs0QOleaFeqynYQq0lnaaEgVxxop/wCj9NfC8yfOQKmtNtDRCdawM68DTwXos9jGJAGGdclStFmZqA6qLU789M/E4Xpo2qL7c0ZnxXWWnRrXZeChNodobiQabQtfLE4OT9Jt2ngUl0PQY9jeCS18s9HBs3nCrq45DZ5A8QovtL2gYDae3Lu8UMPq4D3R4DEnrz4p+drUleZtladtBfZ7WSKUiszfvWoH/SuL/o8tNyckY1fa2/xRuXZaeP7taz/0bf8ANlK4fkE+7PHvltY/gY781J91/D0t1uOsUqKdoy87kPpo1jPA4a9RHnYpyYjDrCryxg46j589i14ZF6YzX1HV1OHnwRY7THrFduPAjest8R1ZjvCgYnK4reFsZ8Ldpy+8N+7yZx6QYPdFMzT8TfqPJ5l7nBD6QR5y3qcR2PTmHWiMnacqdq41tpPnxCsMnO1OI7BtobtA4KJtgJodS5UTFHheTtp3nYBvU4muj6WDuCfpVf59f68DuWQyan6cBTwHaURtr6vp/LDg3epjWtWJ1TiezZ5y61nvobUzfDKR/jEfRD6ZQV3fQU/9feqdttF2eA7bKT96aQrNHQTAUCGIhSnBZzdJYYlQdpAbUyi1fMevBWbJNU1OpYlqttaUx85IljlNKGu/A0VpG5b5gYpQP+XJ/wCNxVaK2tYQePUqckvqyZ/1Mx/yyPqsm0PdQUxwWca11p0iwjFWHyDmZKa43n+AriLG+UnFpujMnDhXNaDtJ3bwe9jQWSD1ntGJjcAMTtIUsWVr2a3htRlTwWjDbg5j8fceB2NJK8xtOmBe/r4B1zx+ANe5W4+VEELfXtMYbdc0kc4/1nNIHssOspYSupGlKDPLDgjaU0jzfNY5tIPXVee2LTMbng88HDOjYpsdmLmhG0zygjeGtvSVjvXjzed6hFKuGpMNdt0+sLn199o7Ma/Tgs99scubsHKKMxhgEhHq4ua1uIrqDjtVnp4OK1Ilb0dpG3FWBO05uphkuYNvG1L0mtYjoTZozjUpLnvTG9JPJkaENs9Wutxp/dGffT7pRBaFw9r5SNaTRpIZfaDiK81S8RhnQuf2qQ5SPqQIySL2sn2SDhtq17SNtDrV2M46flHJ+5Wg7ZrM3g2Vy4nkwQ21AfDa5mfeil/+Atq16VM1kMLo5A51pbIXBtWXGNMQAxqT64dlSldeC5yGN0b3SXg15m56hLAA4tlBb6xxF4nHYWnas6ua9PvoRlzHDt/Vefs5QvAkD7VGak3CHRepUkAkNGIDXNNNrXY0pSo/lHGHOPSS28BUAzyUNBkXCg9o5UH7MYYlOS8HpQdXEZitaY4DPwqnqNq84bp4uqWOtUhNfYiJGIOGJFRiBvDN5qZk0jh6tntJHzuazDLXXGgz2knZS8k4u5mmA1jiMlVdaI/jZuN4d65INnP/AAzRX47RXM44NGyg6usq5Fo60nG7Z2f4rzu10wGATlTG/wBKiHvAY020PYm9IxfFroaA57vyWZHoebXMxv2IGba5uRXaHNBWeXD4bjPAK7TGkzSDDrdTbd1bc1Z9Jt1MfTHMU3UJ2mmJ1DDcuZfotut8rvtSv8AQgSaNhH+7B66u8U8mR1Emno2+0WtyzljbmMSAdgwA8FXdyih+NmOoPLqVwNLoPuig6yufZAz3WNHU0BW7PEplGjNykjoTRxwJNyGZwzqTl1fdWTa+X9mkkjLWzOcyNtnF2NgYfWJFb78CSTwVq1uAjf8AYd+Erz7Rmhrxa4YEPaeDgVi+K1MekO0xLT1Yfvyxs/C1yENLz/BG3/uyP7gxqEYSVFtlct8YytDSForg+IdUUhPEy/RFba5yfWmdjsZH/qaUOzwlFoaqZFYHK21WxjWugnkAqQ+ha00NKULWimtV9H2qV0TC98rnlovF00xqdeBdRdHPZrwxFVXfYTSgCSTTWO+y3s2tPXQ+KzNMaKdIwNAaKODsABkDs61uOs7wckUWQ0xNFq4OebA5rWg1waBwCHPZ7zaUquinsxACq2aG9I1pGZFequPcmilZJLmWGAViV1Wl51mnbSv5Kvax67qfEfEq5bWUs8O0ucT2j8gFFiELjceR7tO8qLNJEKxo+gjcDjeINNtMCq81naDiLp2E04gpyi3pSNsdTPHrQumOGZQ3MbX2h4qDizWXHqACus4J6UeEkHnY/gJ/vFJN/RjOJtWuZrfssYNV3U0asFB0U5qXWmU1zAc4A4UyrsWk59SjNgqFmxdcJJK5/tFzjvJPioE/z1rRtFhDCdx+qq2y7UU7Vz10ldrouyQ81G4xR1LGkktBxIFc1qwXR7LWjqAHgsfRcn7GP7DfBXY5V2jlfu3BJhgoyWtUWT4JnPqiL1nkqVrQuWFZ8FpwSKWrjSDkGR6E6ZVZJU0xKdyz5nosslVasmj60LlUUIQVfbHTNX+YGVFM2eqloyJ4qgjaCFVstjDchrXQGxApjowaiVmqrsarEbQkLIRvRGxUV0JrE5YCpIbzioFzdFG8FKqG5oqqE4g6k3NApNCLGEVUfCq7LIA8OplXvWo6PcothJ1KK4q3NLHOJYKXjjSutWdIisEPHi1bektEueDmFTt2jnGJjRm0Dto2it/Cz7uadVCcaLQfC8bOojFJkJObWpqWeWa0E5BQcCM1ssiAzbTqcozWMHKqamMgFJaQsI8hOmmM0SVK1IHeqseygla0LUpHNaXFSc8vqsYwmooK3sl201gDlV9HhpbhrXNuLOibOeajBwIaKq90YjFTsooArbSukrNVY4yjMYURxona9NQeII9+irNkSdMgO+RQLSpRlWWkIK9nhNarZiGCrwtVtqIm1HYVWJUonKC01TDQgtciNKAlEN7FOqZBQnbRBFStGSOqkyJDWZQp2tJK03xBJsCGqtnshJWnBYQFKBtFYDlUqIgGxOIBsUgVK8mgDogqs9gBWgmKujmLdoEO/MLN9A3cyu2IVaaAFRdcu3Rbdin6Natd9nIVZxRWb6OCS0gUkV5tZm4rRiaoRQq0xuKyGa1Rnhy61biYpSsUVUiOCmonBPVVE6qJNFAuQDKqLN9KqAx6O0oi1G5GEqrxhTczFFadmkWgxyyLOVoRORLFqqdoQQ5K+guMKI1U45FYa5EGUSVG8mLkBLyk16EFIFAQFFYUJpRGlAWqkx6EpsQGqnBQwU4QTDki5QJTVQSLkJzlIlCcghKVn2luKuyuoqExqgEHJIdTsKSNY58RJnWdWSo1UDRtTvaleSJQUpWqs56vzNqs+WPFBKqgWKccRRRGgHE1XIo0o4qhGjiQTY1EupBimxUTiCtxlVmhTaUFoFO5BapgoJsVpr1VCICiDlya8oApiUBg9TYVWqphyC2HKbXqm16mHoLgcpAqoJFLnUFu8nDlVEikHoLN5NeQb6V5FFvJih1TXkRCZtULo6OSmLkEBCNiSe8kg5C8mKSSCICmkkgRahGzpJKibYEQQJJICCJTDEkkErqVxJJQEaFNrUkkVMFTBSSQTappJIh1IBMkglRIpJIGDlK8mSRTX04kSSUXExIpc4kkgk16JfSSQK+mvpJKslfUHPSSQIPTJJIP/9k=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AutoShape 21" descr="data:image/jpeg;base64,/9j/4AAQSkZJRgABAQAAAQABAAD/2wCEAAkGBxQSEhQUEhQWFBQUFBQUFBUUFBQUFBQUFBQWFhUUFBQYHCggGBolHBQUITEhJSkrLi4uFx8zODMsNygtLisBCgoKDg0OFxAQFywcHBwsLCwsLCwsLCwsLCwsLCwsLCwsLCwsLCwsLCwsLCwsLCwsLCwsLCwsLCwsLCwsLCwsLP/AABEIALcBEwMBIgACEQEDEQH/xAAbAAABBQEBAAAAAAAAAAAAAAADAAECBAUGB//EAEkQAAEDAQQFCAcFBAcJAAAAAAEAAgMRBBIhMQVBUWGRBhMUcYGhsfAVIjJCUmLBcpKy0eEjJKLxBzNjgpOjwhZDRFN0g7PD0v/EABoBAQEBAQEBAQAAAAAAAAAAAAABAgMEBgX/xAAkEQEBAQABBAEFAQEBAAAAAAAAARESAgMhURMiMUFhcTIzFP/aAAwDAQACEQMRAD8Ao3UrqNdSur6DX5Og0Tlq6HkfYGTWlrJG3mlr6jswWBE69fP9pIBTAACRwAFN1Fz+T6+H61vPp5I0T0RbqV1dNZDAT0RLqe6mgV1K6i3U91QCupURbqV1AMNUqKYCe6iIBqe6iXU91AKiYtRg1ItQAupXUa6ldQCupXUW6ldQCupXUa6ldQV7qa6jlqYtQCupXUW6ldRQ6JEIt1K6gAQolqOWqJagDdSojXUrqAYCSIGp0UwcDtUgxVmSonSlync9l6PTq/6P2/vfVG/xaPquM0O6sZPzv73E/Vdf/R/Oefe4+yIXitMLxfGAO9cNoeekZFPfd9Fx6eqXvX+Ol6b8c/rWqomQeQq3SNo+iiZt3eV6eTlxq0JQiNNVnmYbDx/RSbaBsPH9E1caICeiostA38UdpB28U1MWA1PcQBuHeFLnCNWHWmoLcThqB0rcpC1bk5QyjBqkGobbQERswU5QynupXE/OhMZwnKGU1xIsUhNuT3wnKGUO4nuKYeE4eNqup5DuJXEW8NqcEJp5ALFEsVmia6mm1XuJwxHupXVTQbia4rF1NdQ1XLFEtVgtUS1DVe4ldR7qV1F0IMSRQ1JBiMBdkK/TeTqCOxjR8x1Z3a7hm88B1pHLVSu+4D1Zvd1+CRGffXOnzEeyPlC82uzpuSJ9aZ3wx50rk9poCMBlkMAuA0Y6lftHz5/Onc8mcGWg/wBm4ZY4RSvx1N9n2RkuEsPvdf1PnyV5+n/rXS/4jVGKe6qzajz589iKF6o5JFijzaaiVStBxGURrnBDBKmHK7UFbbHjX3BMbU7anZJuUw/5QnIwLnSnD0WvyhMepTURDlIdaiRuSVBWs3ojYvmQG9SNdIAJaaGtCa0NM6HWpagvMn4kxjPxId/coElRVgQ/MpCz/Mqd5yk2RyqYvNsw+JEFnHxHiqYtLvICbnipv6Mvte5oDN3eE91u3vWc55Qy471d/SZfbXaBqPepXVjtlIyqp9IdtK1qcWtdTLJxKkGHb3qcjg0y1QLVRBdtPEpw8j3uJqnI4rl1K6gNlO0HtCIJupOSZUw1OoiceQUk5GVXEGuu6tO5g1dfhrl0buOrGh+r/Dwlf34jNwybubv871JruzCv2W7d7jhx4eXXZf0fHchnPyS68MLLafqc9ZrsXE6FiDnSA7R1+079O5drG79hPhQ8zN2Ugc2ld3ON7XFcVoR3ryeffePrTtXHpv111v8AiNXog3+fP0Tx2YA+fPap3/PnzVK/58f14rvrkc2YFDNlG1GbJ586/FTvBWdRisLM3b3KTbO34u5Gw2BOCNgV5UCELdqe63aUYEblIEbk5CuWjao4K5UbkqDYOCchTqmqrwA2DgnoNivJFJvUtnSA/dLIKa7Sf42BV4xU0C0dKvux2Vuq7PxMjVz6+vzP610/asC6diVw7FpByV5b5ss3mTsKXMHYVpF6a+nOozujnYUujnYeC17JEZHBowJDjjl6rS49wKFfTmrPEJ+E8FMQn4e5Xb6e+nKopdGJ1dykLGersCt30r6cqK3QT8XcmNh3q3fSvpyoqCxDWU/Q2+QjlyiXJyogLOPICmGU19wTXkxemmCDrPckhh6SmmOLAOBDTStI2Zlzsr7hr+pwyBR2hwrrumrjUnnJjW6M8QMeujviXaRcim1LjLRxFG0Bo0ZeqK7MBxzxRGclWMpR4IZiKtr65ydntA7Grle7Pb0Yx9DVEFra4k3LPMKkk1cXwB5qc8XkV2ALj4XG8bpLfaGBphfIXoE+i22ez2oNN6tnxzwL7RZ24VPyrkuR1hFomcxxpQTnKuLZ6eDlynV9drV+ysZ3/Ge1SE7/AIzxC7I8koh7xzoaGmOo+dqqu5LNGWPA47K7F1+Se2Mcy22P+Mj7v5JjbH6pPwrdfyaGzupjsQv9m6+6Rsw4qzrnsxkdNl+Lub+SYW2X4u4fktN/Jwjf1CniqvoqQaj3rc7kTARpCXaOAUxpKXaOCtxaEkNPa+67xorDdAP2ngrziYpR6XdraD1Ej81P0s7U0dtSrTOTkpyBRo+TExNA09oI8U5dKYpt0udbeBU/S3yHiteHkXOSL11tdpr3BaEHIqRuN5hOrA4b+vzsWL3OmLxZFntjgPZAcc6mtN2rHb5qXlHa3CCyuFK/thl8zd+5dLByYAHrnHaAKD8/OSqaS0Wxz4ojiGskcDvvN/Vcb3JbG505K4+PS79YB4gow0z8p4hdMOTcYoaHirbNBQtx5sE78l1+Xp9McHJel27x2KzHMXC80Ejc0n6LsINGx0o1jaHOoCtviu0u47RkOxYven4h8bk9BTnniCHAtimcbzXNw5l4BxG0hU2lxFQDwK9AtAPMyVGPNv8AwFULHZQ8UOrYsfN53G72/Diuk7wrVhbzkjWE0vVxpsaT9F2foOMY0Fdv8kRtgaA5wHsMef4SFb3/AAk7XlwHP61OAueaMBcdjRXwXZs0TEQDdrXVU961NH2RkVSIw2gJJA1AbUvfnona1529sjQSWPAGZuOoOs0QOleaFeqynYQq0lnaaEgVxxop/wCj9NfC8yfOQKmtNtDRCdawM68DTwXos9jGJAGGdclStFmZqA6qLU789M/E4Xpo2qL7c0ZnxXWWnRrXZeChNodobiQabQtfLE4OT9Jt2ngUl0PQY9jeCS18s9HBs3nCrq45DZ5A8QovtL2gYDae3Lu8UMPq4D3R4DEnrz4p+drUleZtladtBfZ7WSKUiszfvWoH/SuL/o8tNyckY1fa2/xRuXZaeP7taz/0bf8ANlK4fkE+7PHvltY/gY781J91/D0t1uOsUqKdoy87kPpo1jPA4a9RHnYpyYjDrCryxg46j589i14ZF6YzX1HV1OHnwRY7THrFduPAjest8R1ZjvCgYnK4reFsZ8Ldpy+8N+7yZx6QYPdFMzT8TfqPJ5l7nBD6QR5y3qcR2PTmHWiMnacqdq41tpPnxCsMnO1OI7BtobtA4KJtgJodS5UTFHheTtp3nYBvU4muj6WDuCfpVf59f68DuWQyan6cBTwHaURtr6vp/LDg3epjWtWJ1TiezZ5y61nvobUzfDKR/jEfRD6ZQV3fQU/9feqdttF2eA7bKT96aQrNHQTAUCGIhSnBZzdJYYlQdpAbUyi1fMevBWbJNU1OpYlqttaUx85IljlNKGu/A0VpG5b5gYpQP+XJ/wCNxVaK2tYQePUqckvqyZ/1Mx/yyPqsm0PdQUxwWca11p0iwjFWHyDmZKa43n+AriLG+UnFpujMnDhXNaDtJ3bwe9jQWSD1ntGJjcAMTtIUsWVr2a3htRlTwWjDbg5j8fceB2NJK8xtOmBe/r4B1zx+ANe5W4+VEELfXtMYbdc0kc4/1nNIHssOspYSupGlKDPLDgjaU0jzfNY5tIPXVee2LTMbng88HDOjYpsdmLmhG0zygjeGtvSVjvXjzed6hFKuGpMNdt0+sLn199o7Ma/Tgs99scubsHKKMxhgEhHq4ua1uIrqDjtVnp4OK1Ilb0dpG3FWBO05uphkuYNvG1L0mtYjoTZozjUpLnvTG9JPJkaENs9Wutxp/dGffT7pRBaFw9r5SNaTRpIZfaDiK81S8RhnQuf2qQ5SPqQIySL2sn2SDhtq17SNtDrV2M46flHJ+5Wg7ZrM3g2Vy4nkwQ21AfDa5mfeil/+Atq16VM1kMLo5A51pbIXBtWXGNMQAxqT64dlSldeC5yGN0b3SXg15m56hLAA4tlBb6xxF4nHYWnas6ua9PvoRlzHDt/Vefs5QvAkD7VGak3CHRepUkAkNGIDXNNNrXY0pSo/lHGHOPSS28BUAzyUNBkXCg9o5UH7MYYlOS8HpQdXEZitaY4DPwqnqNq84bp4uqWOtUhNfYiJGIOGJFRiBvDN5qZk0jh6tntJHzuazDLXXGgz2knZS8k4u5mmA1jiMlVdaI/jZuN4d65INnP/AAzRX47RXM44NGyg6usq5Fo60nG7Z2f4rzu10wGATlTG/wBKiHvAY020PYm9IxfFroaA57vyWZHoebXMxv2IGba5uRXaHNBWeXD4bjPAK7TGkzSDDrdTbd1bc1Z9Jt1MfTHMU3UJ2mmJ1DDcuZfotut8rvtSv8AQgSaNhH+7B66u8U8mR1Emno2+0WtyzljbmMSAdgwA8FXdyih+NmOoPLqVwNLoPuig6yufZAz3WNHU0BW7PEplGjNykjoTRxwJNyGZwzqTl1fdWTa+X9mkkjLWzOcyNtnF2NgYfWJFb78CSTwVq1uAjf8AYd+Erz7Rmhrxa4YEPaeDgVi+K1MekO0xLT1Yfvyxs/C1yENLz/BG3/uyP7gxqEYSVFtlct8YytDSForg+IdUUhPEy/RFba5yfWmdjsZH/qaUOzwlFoaqZFYHK21WxjWugnkAqQ+ha00NKULWimtV9H2qV0TC98rnlovF00xqdeBdRdHPZrwxFVXfYTSgCSTTWO+y3s2tPXQ+KzNMaKdIwNAaKODsABkDs61uOs7wckUWQ0xNFq4OebA5rWg1waBwCHPZ7zaUquinsxACq2aG9I1pGZFequPcmilZJLmWGAViV1Wl51mnbSv5Kvax67qfEfEq5bWUs8O0ucT2j8gFFiELjceR7tO8qLNJEKxo+gjcDjeINNtMCq81naDiLp2E04gpyi3pSNsdTPHrQumOGZQ3MbX2h4qDizWXHqACus4J6UeEkHnY/gJ/vFJN/RjOJtWuZrfssYNV3U0asFB0U5qXWmU1zAc4A4UyrsWk59SjNgqFmxdcJJK5/tFzjvJPioE/z1rRtFhDCdx+qq2y7UU7Vz10ldrouyQ81G4xR1LGkktBxIFc1qwXR7LWjqAHgsfRcn7GP7DfBXY5V2jlfu3BJhgoyWtUWT4JnPqiL1nkqVrQuWFZ8FpwSKWrjSDkGR6E6ZVZJU0xKdyz5nosslVasmj60LlUUIQVfbHTNX+YGVFM2eqloyJ4qgjaCFVstjDchrXQGxApjowaiVmqrsarEbQkLIRvRGxUV0JrE5YCpIbzioFzdFG8FKqG5oqqE4g6k3NApNCLGEVUfCq7LIA8OplXvWo6PcothJ1KK4q3NLHOJYKXjjSutWdIisEPHi1bektEueDmFTt2jnGJjRm0Dto2it/Cz7uadVCcaLQfC8bOojFJkJObWpqWeWa0E5BQcCM1ssiAzbTqcozWMHKqamMgFJaQsI8hOmmM0SVK1IHeqseygla0LUpHNaXFSc8vqsYwmooK3sl201gDlV9HhpbhrXNuLOibOeajBwIaKq90YjFTsooArbSukrNVY4yjMYURxona9NQeII9+irNkSdMgO+RQLSpRlWWkIK9nhNarZiGCrwtVtqIm1HYVWJUonKC01TDQgtciNKAlEN7FOqZBQnbRBFStGSOqkyJDWZQp2tJK03xBJsCGqtnshJWnBYQFKBtFYDlUqIgGxOIBsUgVK8mgDogqs9gBWgmKujmLdoEO/MLN9A3cyu2IVaaAFRdcu3Rbdin6Natd9nIVZxRWb6OCS0gUkV5tZm4rRiaoRQq0xuKyGa1Rnhy61biYpSsUVUiOCmonBPVVE6qJNFAuQDKqLN9KqAx6O0oi1G5GEqrxhTczFFadmkWgxyyLOVoRORLFqqdoQQ5K+guMKI1U45FYa5EGUSVG8mLkBLyk16EFIFAQFFYUJpRGlAWqkx6EpsQGqnBQwU4QTDki5QJTVQSLkJzlIlCcghKVn2luKuyuoqExqgEHJIdTsKSNY58RJnWdWSo1UDRtTvaleSJQUpWqs56vzNqs+WPFBKqgWKccRRRGgHE1XIo0o4qhGjiQTY1EupBimxUTiCtxlVmhTaUFoFO5BapgoJsVpr1VCICiDlya8oApiUBg9TYVWqphyC2HKbXqm16mHoLgcpAqoJFLnUFu8nDlVEikHoLN5NeQb6V5FFvJih1TXkRCZtULo6OSmLkEBCNiSe8kg5C8mKSSCICmkkgRahGzpJKibYEQQJJICCJTDEkkErqVxJJQEaFNrUkkVMFTBSSQTappJIh1IBMkglRIpJIGDlK8mSRTX04kSSUXExIpc4kkgk16JfSSQK+mvpJKslfUHPSSQIPTJJIP/9k="/>
          <p:cNvSpPr>
            <a:spLocks noChangeAspect="1" noChangeArrowheads="1"/>
          </p:cNvSpPr>
          <p:nvPr/>
        </p:nvSpPr>
        <p:spPr bwMode="auto">
          <a:xfrm>
            <a:off x="706315" y="4651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 descr="http://static.guim.co.uk/sys-images/Guardian/Pix/pictures/2014/1/29/1391002267776/diamond-0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63" y="2540980"/>
            <a:ext cx="1636884" cy="10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573292" y="2252928"/>
            <a:ext cx="348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5ABB"/>
                </a:solidFill>
              </a:rPr>
              <a:t>Enterprise: </a:t>
            </a:r>
            <a:r>
              <a:rPr lang="en-GB" dirty="0">
                <a:solidFill>
                  <a:srgbClr val="005ABB"/>
                </a:solidFill>
              </a:rPr>
              <a:t>business growth</a:t>
            </a:r>
            <a:endParaRPr lang="en-GB" dirty="0">
              <a:solidFill>
                <a:srgbClr val="005ABB"/>
              </a:solidFill>
            </a:endParaRPr>
          </a:p>
        </p:txBody>
      </p:sp>
      <p:pic>
        <p:nvPicPr>
          <p:cNvPr id="46" name="Picture 26" descr="https://encrypted-tbn2.gstatic.com/images?q=tbn:ANd9GcSJ1S2-QIGN_e8nzza-XiZS3ktsg5Pm8mVFaItjg4bBN4JqinAJ4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69" y="2598539"/>
            <a:ext cx="1555833" cy="109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859355" y="3665725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srgbClr val="005ABB"/>
                </a:solidFill>
              </a:rPr>
              <a:t>Elon</a:t>
            </a:r>
            <a:r>
              <a:rPr lang="en-GB" sz="1000" dirty="0">
                <a:solidFill>
                  <a:srgbClr val="005ABB"/>
                </a:solidFill>
              </a:rPr>
              <a:t> Musk, </a:t>
            </a:r>
            <a:r>
              <a:rPr lang="en-GB" sz="1000" dirty="0" err="1">
                <a:solidFill>
                  <a:srgbClr val="005ABB"/>
                </a:solidFill>
              </a:rPr>
              <a:t>SpaceX</a:t>
            </a:r>
            <a:endParaRPr lang="en-GB" sz="1000" dirty="0">
              <a:solidFill>
                <a:srgbClr val="005ABB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4570" y="3665725"/>
            <a:ext cx="21194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005ABB"/>
                </a:solidFill>
              </a:rPr>
              <a:t>Aire </a:t>
            </a:r>
            <a:r>
              <a:rPr lang="fr-FR" sz="1000" dirty="0">
                <a:solidFill>
                  <a:srgbClr val="005ABB"/>
                </a:solidFill>
              </a:rPr>
              <a:t>Valley Leeds Enterprise Zone</a:t>
            </a:r>
            <a:endParaRPr lang="en-GB" sz="1000" dirty="0">
              <a:solidFill>
                <a:srgbClr val="005ABB"/>
              </a:solidFill>
            </a:endParaRPr>
          </a:p>
        </p:txBody>
      </p:sp>
      <p:pic>
        <p:nvPicPr>
          <p:cNvPr id="49" name="Picture 4" descr="http://enterprisezones.communities.gov.uk/wp-content/uploads/2013/05/Aire-Valley-Leeds-Watershed-cropped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5" y="2622261"/>
            <a:ext cx="2360602" cy="1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R:\Major Projects Authority\Operations Team\Annual Report\Annual Report 2014\Final Figures\Figure_6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808"/>
            <a:ext cx="7939087" cy="289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74675" y="949130"/>
            <a:ext cx="8029575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Distribution of projects by DCA</a:t>
            </a:r>
            <a:endParaRPr lang="en-US" dirty="0"/>
          </a:p>
        </p:txBody>
      </p:sp>
      <p:sp>
        <p:nvSpPr>
          <p:cNvPr id="21508" name="Content Placeholder 6"/>
          <p:cNvSpPr>
            <a:spLocks noGrp="1"/>
          </p:cNvSpPr>
          <p:nvPr>
            <p:ph sz="half" idx="1"/>
          </p:nvPr>
        </p:nvSpPr>
        <p:spPr>
          <a:xfrm>
            <a:off x="4787900" y="4797425"/>
            <a:ext cx="3924300" cy="15208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An increase in the percentage of projects rated amber/red and a decrease in the percentage rated green</a:t>
            </a:r>
          </a:p>
        </p:txBody>
      </p:sp>
      <p:sp>
        <p:nvSpPr>
          <p:cNvPr id="21509" name="Content Placeholder 7"/>
          <p:cNvSpPr>
            <a:spLocks noGrp="1"/>
          </p:cNvSpPr>
          <p:nvPr>
            <p:ph sz="half" idx="2"/>
          </p:nvPr>
        </p:nvSpPr>
        <p:spPr>
          <a:xfrm>
            <a:off x="647700" y="4797425"/>
            <a:ext cx="3924300" cy="1304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A spread of confidence in delivery, with the highest proportions of projects rated amber and amber/green in both years</a:t>
            </a:r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215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80"/>
            <a:ext cx="91440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Microsoft Office PowerPoint</Application>
  <PresentationFormat>On-screen Show (4:3)</PresentationFormat>
  <Paragraphs>256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1_Office Theme</vt:lpstr>
      <vt:lpstr>2_Office Theme</vt:lpstr>
      <vt:lpstr>3_Office Theme</vt:lpstr>
      <vt:lpstr>4_Office Theme</vt:lpstr>
      <vt:lpstr>5_Office Theme</vt:lpstr>
      <vt:lpstr>Developing Delivery Capability at MPA through Conversation Tim Banfield</vt:lpstr>
      <vt:lpstr>Growing Project Delivery Capability in Government</vt:lpstr>
      <vt:lpstr>PowerPoint Presentation</vt:lpstr>
      <vt:lpstr>I will cover:</vt:lpstr>
      <vt:lpstr>The Major Projects Authority</vt:lpstr>
      <vt:lpstr>MPA Priorities</vt:lpstr>
      <vt:lpstr>PowerPoint Presentation</vt:lpstr>
      <vt:lpstr>Major projects are more diverse than would first appear</vt:lpstr>
      <vt:lpstr>Distribution of projects by DCA</vt:lpstr>
      <vt:lpstr>Improvement in DCA of 2012/13’s amber/red - red projects</vt:lpstr>
      <vt:lpstr>We are developing capability/capacity at several levels</vt:lpstr>
      <vt:lpstr>Why people matter</vt:lpstr>
      <vt:lpstr>Developing the profession: work streams (1)</vt:lpstr>
      <vt:lpstr>Developing the profession: work streams (2)</vt:lpstr>
      <vt:lpstr>Services supporting the profession: work streams</vt:lpstr>
      <vt:lpstr>The Project Delivery Profession will:</vt:lpstr>
      <vt:lpstr>The Project Delivery Profession is…</vt:lpstr>
      <vt:lpstr>Project Delivery Communities of Practice</vt:lpstr>
      <vt:lpstr>How Communities will help</vt:lpstr>
      <vt:lpstr>Making good judgements</vt:lpstr>
      <vt:lpstr>PowerPoint Presentation</vt:lpstr>
      <vt:lpstr>Strategic Prioritisation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Delivery Capability at MPA through Conversation Tim Banfield</dc:title>
  <dc:creator>Lindsay Scott</dc:creator>
  <cp:lastModifiedBy>Lindsay Scott</cp:lastModifiedBy>
  <cp:revision>1</cp:revision>
  <dcterms:created xsi:type="dcterms:W3CDTF">2015-06-15T09:17:44Z</dcterms:created>
  <dcterms:modified xsi:type="dcterms:W3CDTF">2015-06-15T09:17:58Z</dcterms:modified>
</cp:coreProperties>
</file>